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</p:sldMasterIdLst>
  <p:notesMasterIdLst>
    <p:notesMasterId r:id="rId58"/>
  </p:notesMasterIdLst>
  <p:sldIdLst>
    <p:sldId id="30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1" r:id="rId17"/>
    <p:sldId id="272" r:id="rId18"/>
    <p:sldId id="274" r:id="rId19"/>
    <p:sldId id="276" r:id="rId20"/>
    <p:sldId id="278" r:id="rId21"/>
    <p:sldId id="280" r:id="rId22"/>
    <p:sldId id="282" r:id="rId23"/>
    <p:sldId id="286" r:id="rId24"/>
    <p:sldId id="288" r:id="rId25"/>
    <p:sldId id="292" r:id="rId26"/>
    <p:sldId id="294" r:id="rId27"/>
    <p:sldId id="296" r:id="rId28"/>
    <p:sldId id="298" r:id="rId29"/>
    <p:sldId id="290" r:id="rId30"/>
    <p:sldId id="284" r:id="rId31"/>
    <p:sldId id="273" r:id="rId32"/>
    <p:sldId id="275" r:id="rId33"/>
    <p:sldId id="277" r:id="rId34"/>
    <p:sldId id="279" r:id="rId35"/>
    <p:sldId id="281" r:id="rId36"/>
    <p:sldId id="283" r:id="rId37"/>
    <p:sldId id="285" r:id="rId38"/>
    <p:sldId id="287" r:id="rId39"/>
    <p:sldId id="289" r:id="rId40"/>
    <p:sldId id="291" r:id="rId41"/>
    <p:sldId id="293" r:id="rId42"/>
    <p:sldId id="295" r:id="rId43"/>
    <p:sldId id="297" r:id="rId44"/>
    <p:sldId id="299" r:id="rId45"/>
    <p:sldId id="311" r:id="rId46"/>
    <p:sldId id="312" r:id="rId47"/>
    <p:sldId id="301" r:id="rId48"/>
    <p:sldId id="303" r:id="rId49"/>
    <p:sldId id="304" r:id="rId50"/>
    <p:sldId id="306" r:id="rId51"/>
    <p:sldId id="307" r:id="rId52"/>
    <p:sldId id="308" r:id="rId53"/>
    <p:sldId id="309" r:id="rId54"/>
    <p:sldId id="310" r:id="rId55"/>
    <p:sldId id="313" r:id="rId56"/>
    <p:sldId id="314" r:id="rId57"/>
  </p:sldIdLst>
  <p:sldSz cx="9144000" cy="5143500" type="screen16x9"/>
  <p:notesSz cx="6858000" cy="9144000"/>
  <p:embeddedFontLst>
    <p:embeddedFont>
      <p:font typeface="Playfair Display" panose="020B0604020202020204" charset="-18"/>
      <p:regular r:id="rId59"/>
      <p:bold r:id="rId60"/>
      <p:italic r:id="rId61"/>
      <p:boldItalic r:id="rId62"/>
    </p:embeddedFont>
    <p:embeddedFont>
      <p:font typeface="Montserrat" panose="020B0604020202020204" charset="-18"/>
      <p:regular r:id="rId63"/>
      <p:bold r:id="rId64"/>
      <p:italic r:id="rId65"/>
      <p:boldItalic r:id="rId66"/>
    </p:embeddedFont>
    <p:embeddedFont>
      <p:font typeface="Trebuchet MS" panose="020B0603020202020204" pitchFamily="34" charset="0"/>
      <p:regular r:id="rId67"/>
      <p:bold r:id="rId68"/>
      <p:italic r:id="rId69"/>
      <p:boldItalic r:id="rId70"/>
    </p:embeddedFont>
    <p:embeddedFont>
      <p:font typeface="Georgia" panose="02040502050405020303" pitchFamily="18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9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26" y="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8.fntdata"/><Relationship Id="rId74" Type="http://schemas.openxmlformats.org/officeDocument/2006/relationships/font" Target="fonts/font16.fntdata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font" Target="fonts/font12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73" Type="http://schemas.openxmlformats.org/officeDocument/2006/relationships/font" Target="fonts/font15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50ff75eb19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50ff75eb19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50ff75eb19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50ff75eb19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50ff75eb19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50ff75eb19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0ff75eb19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50ff75eb19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51aa7ce678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51aa7ce678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51aa7ce678_0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51aa7ce678_0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51aa7ce678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51aa7ce678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51aa7ce678_0_2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51aa7ce678_0_2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51aa7ce678_0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51aa7ce678_0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0ff75eb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0ff75eb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1aa7ce678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1aa7ce678_0_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51aa7ce678_0_2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51aa7ce678_0_2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51aa7ce678_0_2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51aa7ce678_0_2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51aa7ce678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51aa7ce678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51aa7ce678_0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51aa7ce678_0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51aa7ce678_0_2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51aa7ce678_0_2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51aa7ce678_0_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51aa7ce678_0_3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51aa7ce678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51aa7ce678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1aa7ce678_0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51aa7ce678_0_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51aa7ce678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51aa7ce678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50ff75eb1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50ff75eb1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1aa7ce678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1aa7ce678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1aa7ce678_0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51aa7ce678_0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51aa7ce678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51aa7ce678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51aa7ce678_0_2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51aa7ce678_0_2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51aa7ce678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51aa7ce678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51aa7ce678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51aa7ce678_0_2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51aa7ce678_0_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51aa7ce678_0_2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51aa7ce678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51aa7ce678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51aa7ce678_0_2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51aa7ce678_0_2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1aa7ce678_0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1aa7ce678_0_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50ff75eb1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50ff75eb1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51aa7ce678_0_2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51aa7ce678_0_2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1aa7ce678_0_2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51aa7ce678_0_2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51aa7ce678_0_3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51aa7ce678_0_3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0ff75eb19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50ff75eb19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625951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44147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0ff75eb19_0_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50ff75eb19_0_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5496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50ff75eb19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50ff75eb19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0ff75eb19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0ff75eb19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65585198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65585198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50ff75eb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50ff75eb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50ff75eb19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50ff75eb19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182138"/>
            <a:ext cx="6726063" cy="206957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4"/>
            <a:ext cx="2307831" cy="20770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1942559"/>
            <a:ext cx="6726064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6833787" y="1942559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0241" y="2050282"/>
            <a:ext cx="6108101" cy="1029803"/>
          </a:xfrm>
        </p:spPr>
        <p:txBody>
          <a:bodyPr anchor="b">
            <a:noAutofit/>
          </a:bodyPr>
          <a:lstStyle>
            <a:lvl1pPr algn="r">
              <a:defRPr sz="405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0241" y="3295530"/>
            <a:ext cx="6108101" cy="838265"/>
          </a:xfrm>
        </p:spPr>
        <p:txBody>
          <a:bodyPr>
            <a:normAutofit/>
          </a:bodyPr>
          <a:lstStyle>
            <a:lvl1pPr marL="0" indent="0" algn="r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41510" y="2062753"/>
            <a:ext cx="878916" cy="1017332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1004079109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46471"/>
            <a:ext cx="7828359" cy="240873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4447216"/>
            <a:ext cx="1202248" cy="10820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425991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3425991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2" y="3533713"/>
            <a:ext cx="7210394" cy="339788"/>
          </a:xfrm>
        </p:spPr>
        <p:txBody>
          <a:bodyPr anchor="b">
            <a:normAutofit/>
          </a:bodyPr>
          <a:lstStyle>
            <a:lvl1pPr>
              <a:defRPr sz="18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0242" y="457198"/>
            <a:ext cx="7210394" cy="2692181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39" y="3877188"/>
            <a:ext cx="7210397" cy="46722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3533482"/>
            <a:ext cx="865613" cy="818092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211192153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46471"/>
            <a:ext cx="7828359" cy="240873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4447216"/>
            <a:ext cx="1202248" cy="10820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3425991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3425991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1" y="457198"/>
            <a:ext cx="7210394" cy="2694563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2" y="3533712"/>
            <a:ext cx="7210394" cy="818092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3533712"/>
            <a:ext cx="865613" cy="818092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1282940604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46471"/>
            <a:ext cx="7828359" cy="240873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4447216"/>
            <a:ext cx="1202248" cy="10820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3425991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7939371" y="3425991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92" y="457199"/>
            <a:ext cx="6539158" cy="2277046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051717" y="2740034"/>
            <a:ext cx="6117434" cy="411726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2" y="3533712"/>
            <a:ext cx="7210394" cy="818092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3532444"/>
            <a:ext cx="865613" cy="818092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  <p:sp>
        <p:nvSpPr>
          <p:cNvPr id="16" name="TextBox 15"/>
          <p:cNvSpPr txBox="1"/>
          <p:nvPr/>
        </p:nvSpPr>
        <p:spPr>
          <a:xfrm>
            <a:off x="437679" y="56108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54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47107" y="2275143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54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27845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46471"/>
            <a:ext cx="7828359" cy="240873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4447216"/>
            <a:ext cx="1202248" cy="10820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3425991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7939371" y="3425991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39" y="3533712"/>
            <a:ext cx="7210397" cy="44140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0" y="3975112"/>
            <a:ext cx="7210397" cy="376691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47092" y="3532444"/>
            <a:ext cx="865613" cy="818092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280257093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7680"/>
            <a:ext cx="7828359" cy="240873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4572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01917" y="564921"/>
            <a:ext cx="7218720" cy="81070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495709" y="1752655"/>
            <a:ext cx="2302526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0241" y="2267005"/>
            <a:ext cx="2287277" cy="2185135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7019" y="1752655"/>
            <a:ext cx="2297430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59103" y="2267005"/>
            <a:ext cx="2297430" cy="2185135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418117" y="1752655"/>
            <a:ext cx="230251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418117" y="2267005"/>
            <a:ext cx="2302519" cy="2185135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170348769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7680"/>
            <a:ext cx="7828359" cy="240873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4572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0242" y="564921"/>
            <a:ext cx="7210395" cy="81070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0239" y="3223127"/>
            <a:ext cx="228727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0239" y="1752655"/>
            <a:ext cx="2287279" cy="1143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0239" y="3655324"/>
            <a:ext cx="2287279" cy="796817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59103" y="3223127"/>
            <a:ext cx="2297430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59103" y="1752655"/>
            <a:ext cx="2297430" cy="1143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58088" y="3655323"/>
            <a:ext cx="2300473" cy="796817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423009" y="3223127"/>
            <a:ext cx="2297629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423008" y="1752655"/>
            <a:ext cx="2297629" cy="1143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422915" y="3655321"/>
            <a:ext cx="2300672" cy="796817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161322558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7680"/>
            <a:ext cx="7828359" cy="240873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4572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428744115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6087155" y="1402046"/>
            <a:ext cx="3830241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7401152" y="4029302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96923" y="457198"/>
            <a:ext cx="805352" cy="3265320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241" y="457198"/>
            <a:ext cx="6652503" cy="3994942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05344" y="4452141"/>
            <a:ext cx="2057400" cy="273844"/>
          </a:xfrm>
        </p:spPr>
        <p:txBody>
          <a:bodyPr/>
          <a:lstStyle/>
          <a:p>
            <a:fld id="{6178E61D-D431-422C-9764-11DAFE33AB63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0241" y="4452141"/>
            <a:ext cx="4595104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73163" y="4048975"/>
            <a:ext cx="865613" cy="818092"/>
          </a:xfrm>
        </p:spPr>
        <p:txBody>
          <a:bodyPr anchor="t"/>
          <a:lstStyle>
            <a:lvl1pPr algn="ctr">
              <a:defRPr/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1131046571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61417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sz="4800" b="1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6974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7680"/>
            <a:ext cx="7828359" cy="240873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4572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3576832577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>
            <a:endParaRPr/>
          </a:p>
        </p:txBody>
      </p:sp>
      <p:sp>
        <p:nvSpPr>
          <p:cNvPr id="51" name="Google Shape;51;p11"/>
          <p:cNvSpPr txBox="1">
            <a:spLocks noGrp="1"/>
          </p:cNvSpPr>
          <p:nvPr>
            <p:ph type="sldNum" idx="12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6936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065180"/>
            <a:ext cx="7828359" cy="240873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68" y="3065926"/>
            <a:ext cx="1202248" cy="10820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0447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7939369" y="20447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2" y="2152421"/>
            <a:ext cx="7210395" cy="818091"/>
          </a:xfrm>
        </p:spPr>
        <p:txBody>
          <a:bodyPr anchor="ctr">
            <a:normAutofit/>
          </a:bodyPr>
          <a:lstStyle>
            <a:lvl1pPr algn="r">
              <a:defRPr sz="27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0242" y="3174129"/>
            <a:ext cx="7210395" cy="1278013"/>
          </a:xfrm>
        </p:spPr>
        <p:txBody>
          <a:bodyPr>
            <a:normAutofit/>
          </a:bodyPr>
          <a:lstStyle>
            <a:lvl1pPr marL="0" indent="0" algn="r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7092" y="2152422"/>
            <a:ext cx="865613" cy="818092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332443048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7680"/>
            <a:ext cx="7828359" cy="240873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72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0240" y="1752655"/>
            <a:ext cx="3523769" cy="269948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5592" y="1752655"/>
            <a:ext cx="3525044" cy="2699487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331371468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7680"/>
            <a:ext cx="7828359" cy="240873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4572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0" y="564922"/>
            <a:ext cx="7210397" cy="81070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9763" y="1752655"/>
            <a:ext cx="3354245" cy="51985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242" y="2272507"/>
            <a:ext cx="3523766" cy="217963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5116" y="1752655"/>
            <a:ext cx="3355521" cy="519057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5593" y="2272507"/>
            <a:ext cx="3525044" cy="2179634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56340247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7680"/>
            <a:ext cx="7828359" cy="240873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4572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379255500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2178725367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7680"/>
            <a:ext cx="7828359" cy="240873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72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1" y="564920"/>
            <a:ext cx="7210394" cy="810705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4385" y="1752655"/>
            <a:ext cx="4206252" cy="269948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1" y="1752654"/>
            <a:ext cx="2842559" cy="2699488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1890183346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477680"/>
            <a:ext cx="7828359" cy="240873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70" y="1478425"/>
            <a:ext cx="1202248" cy="10820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7200"/>
            <a:ext cx="7828359" cy="10261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7939371" y="457200"/>
            <a:ext cx="1202248" cy="10261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243" y="564921"/>
            <a:ext cx="7210393" cy="810704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51250" y="1752656"/>
            <a:ext cx="4069387" cy="2699484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0242" y="1752655"/>
            <a:ext cx="2907192" cy="269948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164476467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0241" y="564921"/>
            <a:ext cx="7210396" cy="810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0241" y="1752655"/>
            <a:ext cx="7210396" cy="2699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63236" y="4452141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smtClean="0"/>
              <a:t>6/5/2019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0241" y="4452141"/>
            <a:ext cx="5152995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47092" y="564921"/>
            <a:ext cx="865613" cy="8180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 smtClean="0"/>
              <a:t>‹#›</a:t>
            </a:fld>
            <a:endParaRPr lang="cs"/>
          </a:p>
        </p:txBody>
      </p:sp>
    </p:spTree>
    <p:extLst>
      <p:ext uri="{BB962C8B-B14F-4D97-AF65-F5344CB8AC3E}">
        <p14:creationId xmlns:p14="http://schemas.microsoft.com/office/powerpoint/2010/main" val="26778734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  <p:sldLayoutId id="2147483698" r:id="rId17"/>
    <p:sldLayoutId id="2147483699" r:id="rId18"/>
    <p:sldLayoutId id="2147483700" r:id="rId19"/>
    <p:sldLayoutId id="2147483701" r:id="rId20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7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9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1" name="Picture 31">
            <a:extLst>
              <a:ext uri="{FF2B5EF4-FFF2-40B4-BE49-F238E27FC236}">
                <a16:creationId xmlns:a16="http://schemas.microsoft.com/office/drawing/2014/main" id="{0146E45C-1450-4186-B501-74F221F897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52" name="Picture 33">
            <a:extLst>
              <a:ext uri="{FF2B5EF4-FFF2-40B4-BE49-F238E27FC236}">
                <a16:creationId xmlns:a16="http://schemas.microsoft.com/office/drawing/2014/main" id="{EEDDA48B-BC04-4915-ADA3-A1A9522EB0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53" name="Rectangle 35">
            <a:extLst>
              <a:ext uri="{FF2B5EF4-FFF2-40B4-BE49-F238E27FC236}">
                <a16:creationId xmlns:a16="http://schemas.microsoft.com/office/drawing/2014/main" id="{78C9D07A-5A22-4E55-B18A-47CF07E5080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4" name="Rectangle 37">
            <a:extLst>
              <a:ext uri="{FF2B5EF4-FFF2-40B4-BE49-F238E27FC236}">
                <a16:creationId xmlns:a16="http://schemas.microsoft.com/office/drawing/2014/main" id="{3D71E629-0739-4A59-972B-A9E9A4500E3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55" name="Rectangle 39">
            <a:extLst>
              <a:ext uri="{FF2B5EF4-FFF2-40B4-BE49-F238E27FC236}">
                <a16:creationId xmlns:a16="http://schemas.microsoft.com/office/drawing/2014/main" id="{4930BBBA-6F9F-4D27-AD61-45935240C8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61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6" name="Picture 41">
            <a:extLst>
              <a:ext uri="{FF2B5EF4-FFF2-40B4-BE49-F238E27FC236}">
                <a16:creationId xmlns:a16="http://schemas.microsoft.com/office/drawing/2014/main" id="{4FED5ABE-AA8E-4BAE-B923-EB99ABDE02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55"/>
            <a:ext cx="9144000" cy="5143499"/>
          </a:xfrm>
          <a:prstGeom prst="rect">
            <a:avLst/>
          </a:prstGeom>
        </p:spPr>
      </p:pic>
      <p:pic>
        <p:nvPicPr>
          <p:cNvPr id="57" name="Picture 43">
            <a:extLst>
              <a:ext uri="{FF2B5EF4-FFF2-40B4-BE49-F238E27FC236}">
                <a16:creationId xmlns:a16="http://schemas.microsoft.com/office/drawing/2014/main" id="{E0811D79-2C71-4B37-82AD-761836DCBD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6249"/>
            <a:ext cx="4800600" cy="139276"/>
          </a:xfrm>
          <a:prstGeom prst="rect">
            <a:avLst/>
          </a:prstGeom>
        </p:spPr>
      </p:pic>
      <p:sp>
        <p:nvSpPr>
          <p:cNvPr id="58" name="Rectangle 45">
            <a:extLst>
              <a:ext uri="{FF2B5EF4-FFF2-40B4-BE49-F238E27FC236}">
                <a16:creationId xmlns:a16="http://schemas.microsoft.com/office/drawing/2014/main" id="{929B6C0D-2AB5-4965-B573-1D00F1D0B76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22181"/>
            <a:ext cx="4808806" cy="189913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0525640-27C2-408A-A1B1-619CBEC03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241" y="1802423"/>
            <a:ext cx="3894705" cy="16002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/>
            <a:r>
              <a:rPr lang="en-US" sz="5400" dirty="0"/>
              <a:t>I</a:t>
            </a:r>
            <a:r>
              <a:rPr lang="cs-CZ" sz="5400" dirty="0" err="1"/>
              <a:t>nternet</a:t>
            </a:r>
            <a:r>
              <a:rPr lang="en-US" sz="5400" dirty="0"/>
              <a:t> C</a:t>
            </a:r>
            <a:r>
              <a:rPr lang="cs-CZ" sz="5400" dirty="0" err="1"/>
              <a:t>hallenge</a:t>
            </a:r>
            <a:endParaRPr lang="en-US" sz="5400" dirty="0"/>
          </a:p>
        </p:txBody>
      </p:sp>
      <p:pic>
        <p:nvPicPr>
          <p:cNvPr id="25" name="Graphic 6">
            <a:extLst>
              <a:ext uri="{FF2B5EF4-FFF2-40B4-BE49-F238E27FC236}">
                <a16:creationId xmlns:a16="http://schemas.microsoft.com/office/drawing/2014/main" id="{A6C99488-6236-4918-AE84-6EFAA6E6F0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052059" y="768191"/>
            <a:ext cx="3607117" cy="3607117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400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30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První video na YouTube bylo nahráno 23. dubna 2005. Jmenuje se Me at the zoo.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1" name="Google Shape;111;p2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30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Nejvíce foceným jídlem na Instagramu je Pizza.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7" name="Google Shape;117;p2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30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V současnosti nejsledovanější video je Despacito (6,129 miliardy).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3" name="Google Shape;123;p2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cs" sz="2400" b="1" dirty="0">
                <a:latin typeface="Georgia"/>
                <a:ea typeface="Georgia"/>
                <a:cs typeface="Georgia"/>
                <a:sym typeface="Georgia"/>
              </a:rPr>
              <a:t>Internet byl v ČR spuštěn 13.2.1992</a:t>
            </a:r>
            <a:endParaRPr sz="2400" b="1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9" name="Google Shape;129;p2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>
            <a:extLst>
              <a:ext uri="{FF2B5EF4-FFF2-40B4-BE49-F238E27FC236}">
                <a16:creationId xmlns:a16="http://schemas.microsoft.com/office/drawing/2014/main" id="{AC3E6C53-102E-4ACA-BCBB-3CC973B994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17B2B42C-0777-4D6E-9432-535281803A8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FEAAB60-93E2-4DC6-99AC-939637BCE8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7EF5ECB8-D49C-48FB-A93E-88EB2FFDFD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11B77A2-BD5C-432D-B52E-C12612C74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B2E911EF-80F5-4781-A4DF-44EFAF242F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7" name="Picture 86">
            <a:extLst>
              <a:ext uri="{FF2B5EF4-FFF2-40B4-BE49-F238E27FC236}">
                <a16:creationId xmlns:a16="http://schemas.microsoft.com/office/drawing/2014/main" id="{B0A2A734-17E4-44D5-9630-D54D6AF746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9" name="Rectangle 88">
            <a:extLst>
              <a:ext uri="{FF2B5EF4-FFF2-40B4-BE49-F238E27FC236}">
                <a16:creationId xmlns:a16="http://schemas.microsoft.com/office/drawing/2014/main" id="{EFFB5C33-24B2-4764-BDBD-4C10A21DB1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91606" y="0"/>
            <a:ext cx="2552394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1" name="Picture 90">
            <a:extLst>
              <a:ext uri="{FF2B5EF4-FFF2-40B4-BE49-F238E27FC236}">
                <a16:creationId xmlns:a16="http://schemas.microsoft.com/office/drawing/2014/main" id="{FEB601E2-EFED-4313-BEE4-9E27B94FC6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9"/>
            <a:ext cx="6832905" cy="184917"/>
          </a:xfrm>
          <a:prstGeom prst="rect">
            <a:avLst/>
          </a:pr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1425DB5A-CEE1-4EE1-8C4A-689E49D354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832905" cy="124524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062B6F7-AF1D-4A82-BAEB-3C317F600C0F}"/>
              </a:ext>
            </a:extLst>
          </p:cNvPr>
          <p:cNvSpPr txBox="1"/>
          <p:nvPr/>
        </p:nvSpPr>
        <p:spPr>
          <a:xfrm>
            <a:off x="837558" y="2142599"/>
            <a:ext cx="5157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800" dirty="0"/>
              <a:t>Jaké je skóre?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2B6FA0CC-EFC9-4788-B882-3A082B6178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530297"/>
              </p:ext>
            </p:extLst>
          </p:nvPr>
        </p:nvGraphicFramePr>
        <p:xfrm>
          <a:off x="471714" y="696685"/>
          <a:ext cx="8251372" cy="3040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2843">
                  <a:extLst>
                    <a:ext uri="{9D8B030D-6E8A-4147-A177-3AD203B41FA5}">
                      <a16:colId xmlns:a16="http://schemas.microsoft.com/office/drawing/2014/main" val="3709706509"/>
                    </a:ext>
                  </a:extLst>
                </a:gridCol>
                <a:gridCol w="2062843">
                  <a:extLst>
                    <a:ext uri="{9D8B030D-6E8A-4147-A177-3AD203B41FA5}">
                      <a16:colId xmlns:a16="http://schemas.microsoft.com/office/drawing/2014/main" val="2255860454"/>
                    </a:ext>
                  </a:extLst>
                </a:gridCol>
                <a:gridCol w="2062843">
                  <a:extLst>
                    <a:ext uri="{9D8B030D-6E8A-4147-A177-3AD203B41FA5}">
                      <a16:colId xmlns:a16="http://schemas.microsoft.com/office/drawing/2014/main" val="3597561352"/>
                    </a:ext>
                  </a:extLst>
                </a:gridCol>
                <a:gridCol w="2062843">
                  <a:extLst>
                    <a:ext uri="{9D8B030D-6E8A-4147-A177-3AD203B41FA5}">
                      <a16:colId xmlns:a16="http://schemas.microsoft.com/office/drawing/2014/main" val="299906854"/>
                    </a:ext>
                  </a:extLst>
                </a:gridCol>
              </a:tblGrid>
              <a:tr h="506791">
                <a:tc>
                  <a:txBody>
                    <a:bodyPr/>
                    <a:lstStyle/>
                    <a:p>
                      <a:r>
                        <a:rPr lang="cs-CZ" dirty="0"/>
                        <a:t>Tým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823522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3190055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613881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657712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009167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407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48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ctrTitle"/>
          </p:nvPr>
        </p:nvSpPr>
        <p:spPr>
          <a:xfrm>
            <a:off x="613467" y="1854082"/>
            <a:ext cx="5308702" cy="143533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dirty="0"/>
              <a:t>Poznej hlasy</a:t>
            </a:r>
            <a:br>
              <a:rPr lang="cs-CZ" dirty="0"/>
            </a:br>
            <a:r>
              <a:rPr lang="cs-CZ" dirty="0"/>
              <a:t> youtuberů</a:t>
            </a:r>
            <a:endParaRPr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2C634905-0C6E-432F-B131-0033A8F9ECC6}"/>
              </a:ext>
            </a:extLst>
          </p:cNvPr>
          <p:cNvSpPr txBox="1"/>
          <p:nvPr/>
        </p:nvSpPr>
        <p:spPr>
          <a:xfrm>
            <a:off x="7382909" y="1971585"/>
            <a:ext cx="1082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7200" dirty="0">
                <a:latin typeface="+mj-lt"/>
                <a:ea typeface="+mj-ea"/>
                <a:cs typeface="+mj-cs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tejk">
            <a:hlinkClick r:id="" action="ppaction://media"/>
            <a:extLst>
              <a:ext uri="{FF2B5EF4-FFF2-40B4-BE49-F238E27FC236}">
                <a16:creationId xmlns:a16="http://schemas.microsoft.com/office/drawing/2014/main" id="{69D9EF32-42A5-4609-A6D2-077873F69B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A962B61C-0B46-4264-B525-DF0409C6B3C3}"/>
              </a:ext>
            </a:extLst>
          </p:cNvPr>
          <p:cNvSpPr txBox="1"/>
          <p:nvPr/>
        </p:nvSpPr>
        <p:spPr>
          <a:xfrm>
            <a:off x="3605236" y="1535906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ary">
            <a:hlinkClick r:id="" action="ppaction://media"/>
            <a:extLst>
              <a:ext uri="{FF2B5EF4-FFF2-40B4-BE49-F238E27FC236}">
                <a16:creationId xmlns:a16="http://schemas.microsoft.com/office/drawing/2014/main" id="{1219D4A0-BE0A-41D3-9A78-FF399E3EC5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E7BBC658-A98B-46EB-8C18-D8283390EDC0}"/>
              </a:ext>
            </a:extLst>
          </p:cNvPr>
          <p:cNvSpPr txBox="1"/>
          <p:nvPr/>
        </p:nvSpPr>
        <p:spPr>
          <a:xfrm>
            <a:off x="3605236" y="1535906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keta Frank">
            <a:hlinkClick r:id="" action="ppaction://media"/>
            <a:extLst>
              <a:ext uri="{FF2B5EF4-FFF2-40B4-BE49-F238E27FC236}">
                <a16:creationId xmlns:a16="http://schemas.microsoft.com/office/drawing/2014/main" id="{18C71383-E614-420F-9D49-7A5F9CCAF2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3A552F6B-62EA-4951-9C04-91A6AA3253B5}"/>
              </a:ext>
            </a:extLst>
          </p:cNvPr>
          <p:cNvSpPr txBox="1"/>
          <p:nvPr/>
        </p:nvSpPr>
        <p:spPr>
          <a:xfrm>
            <a:off x="3605236" y="1535906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dirty="0"/>
              <a:t>Tipovací část</a:t>
            </a:r>
            <a:endParaRPr dirty="0"/>
          </a:p>
        </p:txBody>
      </p:sp>
      <p:sp>
        <p:nvSpPr>
          <p:cNvPr id="59" name="Google Shape;59;p13"/>
          <p:cNvSpPr txBox="1"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42146412-F9FD-4716-B00F-A3B407B6236E}"/>
              </a:ext>
            </a:extLst>
          </p:cNvPr>
          <p:cNvSpPr txBox="1"/>
          <p:nvPr/>
        </p:nvSpPr>
        <p:spPr>
          <a:xfrm>
            <a:off x="7550944" y="1971585"/>
            <a:ext cx="1082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7200" dirty="0">
                <a:latin typeface="+mj-lt"/>
                <a:ea typeface="+mj-ea"/>
                <a:cs typeface="+mj-cs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DA4E035E-6689-461F-9AA6-F47D6EB336D7}"/>
              </a:ext>
            </a:extLst>
          </p:cNvPr>
          <p:cNvSpPr txBox="1"/>
          <p:nvPr/>
        </p:nvSpPr>
        <p:spPr>
          <a:xfrm>
            <a:off x="3605236" y="1535906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č.4</a:t>
            </a:r>
          </a:p>
        </p:txBody>
      </p:sp>
      <p:pic>
        <p:nvPicPr>
          <p:cNvPr id="2" name="KOVY">
            <a:hlinkClick r:id="" action="ppaction://media"/>
            <a:extLst>
              <a:ext uri="{FF2B5EF4-FFF2-40B4-BE49-F238E27FC236}">
                <a16:creationId xmlns:a16="http://schemas.microsoft.com/office/drawing/2014/main" id="{1FB6D74E-E945-4175-AF1A-05616A47C6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44014CA4-9726-4DCD-8E84-DA8A29FADC5D}"/>
              </a:ext>
            </a:extLst>
          </p:cNvPr>
          <p:cNvSpPr txBox="1"/>
          <p:nvPr/>
        </p:nvSpPr>
        <p:spPr>
          <a:xfrm>
            <a:off x="3605236" y="1535906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č.5</a:t>
            </a:r>
          </a:p>
        </p:txBody>
      </p:sp>
      <p:pic>
        <p:nvPicPr>
          <p:cNvPr id="2" name="Shopaholic Nicol">
            <a:hlinkClick r:id="" action="ppaction://media"/>
            <a:extLst>
              <a:ext uri="{FF2B5EF4-FFF2-40B4-BE49-F238E27FC236}">
                <a16:creationId xmlns:a16="http://schemas.microsoft.com/office/drawing/2014/main" id="{19359EAE-C7FE-47ED-98BD-A44A129021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CDC369C4-D1BA-4ECA-B080-68B2941367D4}"/>
              </a:ext>
            </a:extLst>
          </p:cNvPr>
          <p:cNvSpPr txBox="1"/>
          <p:nvPr/>
        </p:nvSpPr>
        <p:spPr>
          <a:xfrm>
            <a:off x="3605236" y="1535906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č.6</a:t>
            </a:r>
          </a:p>
        </p:txBody>
      </p:sp>
      <p:pic>
        <p:nvPicPr>
          <p:cNvPr id="2" name="Anna Šulc">
            <a:hlinkClick r:id="" action="ppaction://media"/>
            <a:extLst>
              <a:ext uri="{FF2B5EF4-FFF2-40B4-BE49-F238E27FC236}">
                <a16:creationId xmlns:a16="http://schemas.microsoft.com/office/drawing/2014/main" id="{C9DA48BB-277D-45D7-AC01-C3C217A901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AC8005D-B150-46F6-B43B-9108D10F777F}"/>
              </a:ext>
            </a:extLst>
          </p:cNvPr>
          <p:cNvSpPr txBox="1"/>
          <p:nvPr/>
        </p:nvSpPr>
        <p:spPr>
          <a:xfrm>
            <a:off x="3605236" y="1535906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č.7</a:t>
            </a:r>
          </a:p>
        </p:txBody>
      </p:sp>
      <p:pic>
        <p:nvPicPr>
          <p:cNvPr id="2" name="Veronika Spurná">
            <a:hlinkClick r:id="" action="ppaction://media"/>
            <a:extLst>
              <a:ext uri="{FF2B5EF4-FFF2-40B4-BE49-F238E27FC236}">
                <a16:creationId xmlns:a16="http://schemas.microsoft.com/office/drawing/2014/main" id="{6BBB3F89-BC5B-424B-BA69-CF7C689643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6DAC6EE3-F254-4E5F-BB9D-BDCE9D25F872}"/>
              </a:ext>
            </a:extLst>
          </p:cNvPr>
          <p:cNvSpPr txBox="1"/>
          <p:nvPr/>
        </p:nvSpPr>
        <p:spPr>
          <a:xfrm>
            <a:off x="3605236" y="1535906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č.8</a:t>
            </a:r>
          </a:p>
        </p:txBody>
      </p:sp>
      <p:pic>
        <p:nvPicPr>
          <p:cNvPr id="2" name="Denny Sugar">
            <a:hlinkClick r:id="" action="ppaction://media"/>
            <a:extLst>
              <a:ext uri="{FF2B5EF4-FFF2-40B4-BE49-F238E27FC236}">
                <a16:creationId xmlns:a16="http://schemas.microsoft.com/office/drawing/2014/main" id="{73D90C1B-9352-45D6-BC83-50A834E942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694CD1F3-DB61-451B-A478-8ECA83508C55}"/>
              </a:ext>
            </a:extLst>
          </p:cNvPr>
          <p:cNvSpPr txBox="1"/>
          <p:nvPr/>
        </p:nvSpPr>
        <p:spPr>
          <a:xfrm>
            <a:off x="3605236" y="1535906"/>
            <a:ext cx="19319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č.9</a:t>
            </a:r>
          </a:p>
        </p:txBody>
      </p:sp>
      <p:pic>
        <p:nvPicPr>
          <p:cNvPr id="2" name="Svět podle Katky">
            <a:hlinkClick r:id="" action="ppaction://media"/>
            <a:extLst>
              <a:ext uri="{FF2B5EF4-FFF2-40B4-BE49-F238E27FC236}">
                <a16:creationId xmlns:a16="http://schemas.microsoft.com/office/drawing/2014/main" id="{F110DE01-F8DC-4917-A0A3-35B12997C8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3B3FD1AE-47A9-42E8-9BBC-3E1F32B30FA2}"/>
              </a:ext>
            </a:extLst>
          </p:cNvPr>
          <p:cNvSpPr txBox="1"/>
          <p:nvPr/>
        </p:nvSpPr>
        <p:spPr>
          <a:xfrm>
            <a:off x="3605236" y="1535906"/>
            <a:ext cx="211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č.10</a:t>
            </a:r>
          </a:p>
        </p:txBody>
      </p:sp>
      <p:pic>
        <p:nvPicPr>
          <p:cNvPr id="2" name="GoGo">
            <a:hlinkClick r:id="" action="ppaction://media"/>
            <a:extLst>
              <a:ext uri="{FF2B5EF4-FFF2-40B4-BE49-F238E27FC236}">
                <a16:creationId xmlns:a16="http://schemas.microsoft.com/office/drawing/2014/main" id="{B808CC6B-E574-4989-8329-B60584BF97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0504E82B-01A6-41E8-8A59-9A5EC0C055CE}"/>
              </a:ext>
            </a:extLst>
          </p:cNvPr>
          <p:cNvSpPr txBox="1"/>
          <p:nvPr/>
        </p:nvSpPr>
        <p:spPr>
          <a:xfrm>
            <a:off x="3605236" y="1535906"/>
            <a:ext cx="211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č.11</a:t>
            </a:r>
          </a:p>
        </p:txBody>
      </p:sp>
      <p:pic>
        <p:nvPicPr>
          <p:cNvPr id="2" name="Exploited">
            <a:hlinkClick r:id="" action="ppaction://media"/>
            <a:extLst>
              <a:ext uri="{FF2B5EF4-FFF2-40B4-BE49-F238E27FC236}">
                <a16:creationId xmlns:a16="http://schemas.microsoft.com/office/drawing/2014/main" id="{61EEDD81-9B48-4DCF-88D8-7B0C13CE46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8CB347EA-F3AB-49DB-A8EC-3CF517192307}"/>
              </a:ext>
            </a:extLst>
          </p:cNvPr>
          <p:cNvSpPr txBox="1"/>
          <p:nvPr/>
        </p:nvSpPr>
        <p:spPr>
          <a:xfrm>
            <a:off x="3605236" y="1535906"/>
            <a:ext cx="211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č.12</a:t>
            </a:r>
          </a:p>
        </p:txBody>
      </p:sp>
      <p:pic>
        <p:nvPicPr>
          <p:cNvPr id="2" name="Fatty Pillow">
            <a:hlinkClick r:id="" action="ppaction://media"/>
            <a:extLst>
              <a:ext uri="{FF2B5EF4-FFF2-40B4-BE49-F238E27FC236}">
                <a16:creationId xmlns:a16="http://schemas.microsoft.com/office/drawing/2014/main" id="{E98D198A-A95E-4C41-9305-D1EA972A2A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A2D8BCCE-C3F9-4A90-B674-ECB29D2749CF}"/>
              </a:ext>
            </a:extLst>
          </p:cNvPr>
          <p:cNvSpPr txBox="1"/>
          <p:nvPr/>
        </p:nvSpPr>
        <p:spPr>
          <a:xfrm>
            <a:off x="3605236" y="1535906"/>
            <a:ext cx="211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č.13</a:t>
            </a:r>
          </a:p>
        </p:txBody>
      </p:sp>
      <p:pic>
        <p:nvPicPr>
          <p:cNvPr id="2" name="Natyla">
            <a:hlinkClick r:id="" action="ppaction://media"/>
            <a:extLst>
              <a:ext uri="{FF2B5EF4-FFF2-40B4-BE49-F238E27FC236}">
                <a16:creationId xmlns:a16="http://schemas.microsoft.com/office/drawing/2014/main" id="{10F12750-C7A7-4E76-932A-8E89ACC424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 dirty="0"/>
              <a:t>Kolik je na FB měsíčně umístěno komentářů?</a:t>
            </a:r>
            <a:endParaRPr dirty="0"/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3000"/>
              </a:spcBef>
              <a:spcAft>
                <a:spcPts val="0"/>
              </a:spcAft>
              <a:buNone/>
            </a:pPr>
            <a:r>
              <a:rPr lang="cs" sz="2400" b="1" dirty="0">
                <a:latin typeface="Georgia"/>
                <a:ea typeface="Georgia"/>
                <a:cs typeface="Georgia"/>
                <a:sym typeface="Georgia"/>
              </a:rPr>
              <a:t>A)		7 miliard</a:t>
            </a:r>
            <a:endParaRPr sz="2400" b="1" dirty="0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3000"/>
              </a:spcBef>
              <a:spcAft>
                <a:spcPts val="0"/>
              </a:spcAft>
              <a:buNone/>
            </a:pPr>
            <a:r>
              <a:rPr lang="cs" sz="2400" b="1" dirty="0">
                <a:latin typeface="Georgia"/>
                <a:ea typeface="Georgia"/>
                <a:cs typeface="Georgia"/>
                <a:sym typeface="Georgia"/>
              </a:rPr>
              <a:t>B)		5 miliard</a:t>
            </a:r>
            <a:endParaRPr sz="2400" b="1" dirty="0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3000"/>
              </a:spcBef>
              <a:spcAft>
                <a:spcPts val="3000"/>
              </a:spcAft>
              <a:buNone/>
            </a:pPr>
            <a:r>
              <a:rPr lang="cs" sz="1400" b="1" dirty="0">
                <a:latin typeface="Georgia"/>
                <a:ea typeface="Georgia"/>
                <a:cs typeface="Georgia"/>
                <a:sym typeface="Georgia"/>
              </a:rPr>
              <a:t> </a:t>
            </a:r>
            <a:endParaRPr sz="1400" b="1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6" name="Google Shape;66;p14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3000"/>
              </a:spcBef>
              <a:spcAft>
                <a:spcPts val="0"/>
              </a:spcAft>
              <a:buNone/>
            </a:pPr>
            <a:r>
              <a:rPr lang="cs" sz="2400" b="1" dirty="0">
                <a:latin typeface="Georgia"/>
                <a:ea typeface="Georgia"/>
                <a:cs typeface="Georgia"/>
                <a:sym typeface="Georgia"/>
              </a:rPr>
              <a:t>C)	 	3miliardy</a:t>
            </a:r>
            <a:endParaRPr sz="2400" b="1" dirty="0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3000"/>
              </a:spcBef>
              <a:spcAft>
                <a:spcPts val="3000"/>
              </a:spcAft>
              <a:buNone/>
            </a:pPr>
            <a:r>
              <a:rPr lang="cs" sz="2400" b="1" dirty="0">
                <a:latin typeface="Georgia"/>
                <a:ea typeface="Georgia"/>
                <a:cs typeface="Georgia"/>
                <a:sym typeface="Georgia"/>
              </a:rPr>
              <a:t>D)		1 miliarda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>
            <a:extLst>
              <a:ext uri="{FF2B5EF4-FFF2-40B4-BE49-F238E27FC236}">
                <a16:creationId xmlns:a16="http://schemas.microsoft.com/office/drawing/2014/main" id="{8E0B6A31-DCF2-4D69-A38F-47C38F3AAA34}"/>
              </a:ext>
            </a:extLst>
          </p:cNvPr>
          <p:cNvSpPr txBox="1"/>
          <p:nvPr/>
        </p:nvSpPr>
        <p:spPr>
          <a:xfrm>
            <a:off x="3605236" y="1535906"/>
            <a:ext cx="21194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Ukázka č.14</a:t>
            </a:r>
          </a:p>
        </p:txBody>
      </p:sp>
      <p:pic>
        <p:nvPicPr>
          <p:cNvPr id="2" name="HauseBox">
            <a:hlinkClick r:id="" action="ppaction://media"/>
            <a:extLst>
              <a:ext uri="{FF2B5EF4-FFF2-40B4-BE49-F238E27FC236}">
                <a16:creationId xmlns:a16="http://schemas.microsoft.com/office/drawing/2014/main" id="{6890E456-ADB0-4723-AC30-C2824443AA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126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6" name="Picture 128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147" name="Picture 130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48" name="Rectangle 132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9" name="Rectangle 134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Google Shape;69;p14" descr="SouvisejÃ­cÃ­ obrÃ¡zek">
            <a:extLst>
              <a:ext uri="{FF2B5EF4-FFF2-40B4-BE49-F238E27FC236}">
                <a16:creationId xmlns:a16="http://schemas.microsoft.com/office/drawing/2014/main" id="{14795B59-C519-491A-B7F7-7154A1449344}"/>
              </a:ext>
            </a:extLst>
          </p:cNvPr>
          <p:cNvPicPr preferRelativeResize="0"/>
          <p:nvPr/>
        </p:nvPicPr>
        <p:blipFill rotWithShape="1">
          <a:blip r:embed="rId6"/>
          <a:srcRect l="17372" r="17373" b="-2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50" name="Picture 136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151" name="Rectangle 138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" name="Google Shape;74;p15"/>
          <p:cNvSpPr txBox="1">
            <a:spLocks noGrp="1"/>
          </p:cNvSpPr>
          <p:nvPr>
            <p:ph type="title"/>
          </p:nvPr>
        </p:nvSpPr>
        <p:spPr>
          <a:xfrm>
            <a:off x="539491" y="2103747"/>
            <a:ext cx="2510889" cy="917202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cs-CZ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STEJK</a:t>
            </a:r>
            <a:endParaRPr lang="en-US" sz="5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89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80;p16" descr="https://lh4.googleusercontent.com/unOdy8TXSjvL2KgW8xTjqQ1qxd9wtXqePvTTBgN2A_8ydgYLF9kJwkd78bf13ewALW6r19bj8ujTPJ58hszel7WICbT44-sdhnxNEaduGCzBKkGaooUb0bjQsvy-phj-Gc-R0n9d">
            <a:extLst>
              <a:ext uri="{FF2B5EF4-FFF2-40B4-BE49-F238E27FC236}">
                <a16:creationId xmlns:a16="http://schemas.microsoft.com/office/drawing/2014/main" id="{C9E1F080-7E13-45B9-97A0-6CD933D9845F}"/>
              </a:ext>
            </a:extLst>
          </p:cNvPr>
          <p:cNvPicPr preferRelativeResize="0"/>
          <p:nvPr/>
        </p:nvPicPr>
        <p:blipFill rotWithShape="1">
          <a:blip r:embed="rId6"/>
          <a:srcRect l="14650" r="23400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373031" y="2079407"/>
            <a:ext cx="2804459" cy="97155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cs-CZ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TARY</a:t>
            </a:r>
            <a:endParaRPr lang="en-US" sz="5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30" name="Rectangle 129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91;p18" descr="https://lh3.googleusercontent.com/qBQ66mGZUaVgKv2uuj_4E4zMGK7aHmIFxTssqrM9RQT9jx0bNNsr9uB47mbkCuKBLzPNL9gPWegzr_dOrcYl3uFGhDAs_ljn1POFjQIhjxfVwvd7FOZkw8o0sItuTT8CBFqiHEqq">
            <a:extLst>
              <a:ext uri="{FF2B5EF4-FFF2-40B4-BE49-F238E27FC236}">
                <a16:creationId xmlns:a16="http://schemas.microsoft.com/office/drawing/2014/main" id="{A1542288-F4B3-4BFC-A667-BD070F633ECE}"/>
              </a:ext>
            </a:extLst>
          </p:cNvPr>
          <p:cNvPicPr preferRelativeResize="0"/>
          <p:nvPr/>
        </p:nvPicPr>
        <p:blipFill rotWithShape="1">
          <a:blip r:embed="rId6"/>
          <a:srcRect l="19275" r="18775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136" name="Rectangle 135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6" name="Google Shape;96;p19"/>
          <p:cNvSpPr txBox="1">
            <a:spLocks noGrp="1"/>
          </p:cNvSpPr>
          <p:nvPr>
            <p:ph type="title"/>
          </p:nvPr>
        </p:nvSpPr>
        <p:spPr>
          <a:xfrm>
            <a:off x="270211" y="1794074"/>
            <a:ext cx="3213183" cy="1536549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 fontScale="90000"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54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Markéta</a:t>
            </a:r>
            <a:r>
              <a:rPr lang="en-US" sz="5400" dirty="0">
                <a:latin typeface="+mj-lt"/>
                <a:ea typeface="+mj-ea"/>
                <a:cs typeface="+mj-cs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FRANK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134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41" name="Rectangle 140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102;p20" descr="https://lh3.googleusercontent.com/nhXZXTHAK5gGXzCx8FnVbf6L34M7SxnDl88fZ25kaZaRqSMmo0tLRUxmuXe6lVkPUjY0Inmx5NMPXOtz-KRJZq1jFZgMtrw2BhzA7avY1eqUQQv9lrPm0v8kjsgbfmLCfuMfEZ6n">
            <a:extLst>
              <a:ext uri="{FF2B5EF4-FFF2-40B4-BE49-F238E27FC236}">
                <a16:creationId xmlns:a16="http://schemas.microsoft.com/office/drawing/2014/main" id="{6F88194F-6DDC-47B6-BF9E-E2B3E607D06C}"/>
              </a:ext>
            </a:extLst>
          </p:cNvPr>
          <p:cNvPicPr preferRelativeResize="0"/>
          <p:nvPr/>
        </p:nvPicPr>
        <p:blipFill rotWithShape="1">
          <a:blip r:embed="rId6"/>
          <a:srcRect l="32163" r="6163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147" name="Rectangle 146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7" name="Google Shape;107;p21"/>
          <p:cNvSpPr txBox="1">
            <a:spLocks noGrp="1"/>
          </p:cNvSpPr>
          <p:nvPr>
            <p:ph type="title"/>
          </p:nvPr>
        </p:nvSpPr>
        <p:spPr>
          <a:xfrm>
            <a:off x="523776" y="2059691"/>
            <a:ext cx="2675872" cy="1024304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KOVY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122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29" name="Rectangle 128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113;p22" descr="VÃ½sledek obrÃ¡zku pro shopaholic nicol">
            <a:extLst>
              <a:ext uri="{FF2B5EF4-FFF2-40B4-BE49-F238E27FC236}">
                <a16:creationId xmlns:a16="http://schemas.microsoft.com/office/drawing/2014/main" id="{F511AE49-DAA4-4452-8965-35EC4D358A76}"/>
              </a:ext>
            </a:extLst>
          </p:cNvPr>
          <p:cNvPicPr preferRelativeResize="0"/>
          <p:nvPr/>
        </p:nvPicPr>
        <p:blipFill rotWithShape="1">
          <a:blip r:embed="rId6"/>
          <a:srcRect l="7006" r="19754" b="-2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135" name="Rectangle 134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8" name="Google Shape;118;p23"/>
          <p:cNvSpPr txBox="1">
            <a:spLocks noGrp="1"/>
          </p:cNvSpPr>
          <p:nvPr>
            <p:ph type="title"/>
          </p:nvPr>
        </p:nvSpPr>
        <p:spPr>
          <a:xfrm>
            <a:off x="480755" y="2059691"/>
            <a:ext cx="2761597" cy="1024304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SHOPAHOLIC</a:t>
            </a:r>
            <a:r>
              <a:rPr lang="en-US" sz="3400" dirty="0">
                <a:latin typeface="+mj-lt"/>
                <a:ea typeface="+mj-ea"/>
                <a:cs typeface="+mj-cs"/>
              </a:rPr>
              <a:t> </a:t>
            </a:r>
            <a:r>
              <a:rPr lang="en-US" sz="3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NICOL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124;p24" descr="SouvisejÃ­cÃ­ obrÃ¡zek">
            <a:extLst>
              <a:ext uri="{FF2B5EF4-FFF2-40B4-BE49-F238E27FC236}">
                <a16:creationId xmlns:a16="http://schemas.microsoft.com/office/drawing/2014/main" id="{BA98A95B-2CFC-41A6-9A29-00F453215261}"/>
              </a:ext>
            </a:extLst>
          </p:cNvPr>
          <p:cNvPicPr preferRelativeResize="0"/>
          <p:nvPr/>
        </p:nvPicPr>
        <p:blipFill rotWithShape="1">
          <a:blip r:embed="rId6"/>
          <a:srcRect l="1325" r="16075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82" name="Rectangle 81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9" name="Google Shape;129;p25"/>
          <p:cNvSpPr txBox="1">
            <a:spLocks noGrp="1"/>
          </p:cNvSpPr>
          <p:nvPr>
            <p:ph type="title"/>
          </p:nvPr>
        </p:nvSpPr>
        <p:spPr>
          <a:xfrm>
            <a:off x="425193" y="1882318"/>
            <a:ext cx="2633008" cy="136006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 fontScale="90000"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ANNA</a:t>
            </a:r>
            <a:r>
              <a:rPr lang="en-US" sz="5400" dirty="0">
                <a:latin typeface="+mj-lt"/>
                <a:ea typeface="+mj-ea"/>
                <a:cs typeface="+mj-cs"/>
              </a:rPr>
              <a:t> </a:t>
            </a:r>
            <a:r>
              <a:rPr lang="en-US" sz="5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ŠULC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87" name="Rectangle 86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135;p26" descr="Obsah obrázku osoba, exteriér, žena, oblečení&#10;&#10;Popis byl vytvořen automaticky">
            <a:extLst>
              <a:ext uri="{FF2B5EF4-FFF2-40B4-BE49-F238E27FC236}">
                <a16:creationId xmlns:a16="http://schemas.microsoft.com/office/drawing/2014/main" id="{82FEC4CF-2258-4D29-A968-A3DC6DBB019A}"/>
              </a:ext>
            </a:extLst>
          </p:cNvPr>
          <p:cNvPicPr preferRelativeResize="0"/>
          <p:nvPr/>
        </p:nvPicPr>
        <p:blipFill rotWithShape="1">
          <a:blip r:embed="rId6"/>
          <a:srcRect r="2" b="9203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1" name="Picture 90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93" name="Rectangle 92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0" name="Google Shape;140;p27"/>
          <p:cNvSpPr txBox="1">
            <a:spLocks noGrp="1"/>
          </p:cNvSpPr>
          <p:nvPr>
            <p:ph type="title"/>
          </p:nvPr>
        </p:nvSpPr>
        <p:spPr>
          <a:xfrm>
            <a:off x="514344" y="1942558"/>
            <a:ext cx="2969050" cy="1269253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VERONIKA</a:t>
            </a:r>
            <a:r>
              <a:rPr lang="en-US" sz="4200" dirty="0">
                <a:latin typeface="+mj-lt"/>
                <a:ea typeface="+mj-ea"/>
                <a:cs typeface="+mj-cs"/>
              </a:rPr>
              <a:t> </a:t>
            </a: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SPURNÁ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91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98" name="Rectangle 97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146;p28" descr="Obsah obrázku zeď, osoba, interiér, oblečení&#10;&#10;Popis byl vytvořen automaticky">
            <a:extLst>
              <a:ext uri="{FF2B5EF4-FFF2-40B4-BE49-F238E27FC236}">
                <a16:creationId xmlns:a16="http://schemas.microsoft.com/office/drawing/2014/main" id="{C9E59307-D65B-447A-97B3-FD5453051EC3}"/>
              </a:ext>
            </a:extLst>
          </p:cNvPr>
          <p:cNvPicPr preferRelativeResize="0"/>
          <p:nvPr/>
        </p:nvPicPr>
        <p:blipFill rotWithShape="1">
          <a:blip r:embed="rId6"/>
          <a:srcRect t="3351" r="2" b="5852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104" name="Rectangle 103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1" name="Google Shape;151;p29"/>
          <p:cNvSpPr txBox="1">
            <a:spLocks noGrp="1"/>
          </p:cNvSpPr>
          <p:nvPr>
            <p:ph type="title"/>
          </p:nvPr>
        </p:nvSpPr>
        <p:spPr>
          <a:xfrm>
            <a:off x="480755" y="1935502"/>
            <a:ext cx="2640153" cy="1259359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DENNY</a:t>
            </a:r>
            <a:r>
              <a:rPr lang="en-US" sz="4200" dirty="0">
                <a:latin typeface="+mj-lt"/>
                <a:ea typeface="+mj-ea"/>
                <a:cs typeface="+mj-cs"/>
              </a:rPr>
              <a:t> </a:t>
            </a: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SUGAR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102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09" name="Rectangle 108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157;p30" descr="Obsah obrázku tráva, exteriér, osoba, strom&#10;&#10;Popis byl vytvořen automaticky">
            <a:extLst>
              <a:ext uri="{FF2B5EF4-FFF2-40B4-BE49-F238E27FC236}">
                <a16:creationId xmlns:a16="http://schemas.microsoft.com/office/drawing/2014/main" id="{17110E7F-6FF1-4860-9084-E4BC08AD7E6E}"/>
              </a:ext>
            </a:extLst>
          </p:cNvPr>
          <p:cNvPicPr preferRelativeResize="0"/>
          <p:nvPr/>
        </p:nvPicPr>
        <p:blipFill rotWithShape="1">
          <a:blip r:embed="rId6"/>
          <a:srcRect r="2" b="9203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13" name="Picture 112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115" name="Rectangle 114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2" name="Google Shape;162;p31"/>
          <p:cNvSpPr txBox="1">
            <a:spLocks noGrp="1"/>
          </p:cNvSpPr>
          <p:nvPr>
            <p:ph type="title"/>
          </p:nvPr>
        </p:nvSpPr>
        <p:spPr>
          <a:xfrm>
            <a:off x="480755" y="1655483"/>
            <a:ext cx="2568714" cy="1841648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SVĚT</a:t>
            </a:r>
            <a:r>
              <a:rPr lang="en-US" sz="4200" dirty="0">
                <a:latin typeface="+mj-lt"/>
                <a:ea typeface="+mj-ea"/>
                <a:cs typeface="+mj-cs"/>
              </a:rPr>
              <a:t> </a:t>
            </a: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PODLE</a:t>
            </a:r>
            <a:r>
              <a:rPr lang="en-US" sz="4200" dirty="0">
                <a:latin typeface="+mj-lt"/>
                <a:ea typeface="+mj-ea"/>
                <a:cs typeface="+mj-cs"/>
              </a:rPr>
              <a:t> </a:t>
            </a: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KATKY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Kdy bylo nahráno první video na youtube?</a:t>
            </a:r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A)	20. dubna 2002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B)	23. dubna 2005</a:t>
            </a:r>
            <a:endParaRPr/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3000"/>
              </a:spcAft>
              <a:buClr>
                <a:schemeClr val="dk2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C)	29. dubna 2001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D)	22. dubna 2006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6" name="Picture 115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20" name="Rectangle 119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168;p32" descr="Obsah obrázku osoba, muž, interiér, zeď&#10;&#10;Popis byl vytvořen automaticky">
            <a:extLst>
              <a:ext uri="{FF2B5EF4-FFF2-40B4-BE49-F238E27FC236}">
                <a16:creationId xmlns:a16="http://schemas.microsoft.com/office/drawing/2014/main" id="{7AAEFE09-8FFC-4335-AE39-04EABFD207FC}"/>
              </a:ext>
            </a:extLst>
          </p:cNvPr>
          <p:cNvPicPr preferRelativeResize="0"/>
          <p:nvPr/>
        </p:nvPicPr>
        <p:blipFill rotWithShape="1">
          <a:blip r:embed="rId6"/>
          <a:srcRect l="30156" r="23406"/>
          <a:stretch/>
        </p:blipFill>
        <p:spPr>
          <a:xfrm>
            <a:off x="4570167" y="10"/>
            <a:ext cx="4571450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0A59D270-32B9-42B3-935F-106B2124147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16249"/>
            <a:ext cx="4800600" cy="139276"/>
          </a:xfrm>
          <a:prstGeom prst="rect">
            <a:avLst/>
          </a:prstGeom>
        </p:spPr>
      </p:pic>
      <p:sp>
        <p:nvSpPr>
          <p:cNvPr id="126" name="Rectangle 125">
            <a:extLst>
              <a:ext uri="{FF2B5EF4-FFF2-40B4-BE49-F238E27FC236}">
                <a16:creationId xmlns:a16="http://schemas.microsoft.com/office/drawing/2014/main" id="{1D369348-41FF-46AE-8D88-31B1A1C4E9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22181"/>
            <a:ext cx="4808806" cy="189913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" name="Google Shape;173;p33"/>
          <p:cNvSpPr txBox="1">
            <a:spLocks noGrp="1"/>
          </p:cNvSpPr>
          <p:nvPr>
            <p:ph type="title"/>
          </p:nvPr>
        </p:nvSpPr>
        <p:spPr>
          <a:xfrm>
            <a:off x="404223" y="2149978"/>
            <a:ext cx="3761722" cy="830873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 fontScale="90000"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54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GoGoTV</a:t>
            </a:r>
            <a:endParaRPr lang="en-US" sz="54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124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191" name="Picture 190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93" name="Rectangle 192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179;p34" descr="Obsah obrázku osoba, zeď, interiér&#10;&#10;Popis byl vytvořen automaticky">
            <a:extLst>
              <a:ext uri="{FF2B5EF4-FFF2-40B4-BE49-F238E27FC236}">
                <a16:creationId xmlns:a16="http://schemas.microsoft.com/office/drawing/2014/main" id="{22E3C8AC-2687-4A43-8DF7-00645C05BBF4}"/>
              </a:ext>
            </a:extLst>
          </p:cNvPr>
          <p:cNvPicPr preferRelativeResize="0"/>
          <p:nvPr/>
        </p:nvPicPr>
        <p:blipFill rotWithShape="1">
          <a:blip r:embed="rId6"/>
          <a:srcRect t="3972" r="2" b="5231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97" name="Picture 196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199" name="Rectangle 198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" name="Google Shape;184;p35"/>
          <p:cNvSpPr txBox="1">
            <a:spLocks noGrp="1"/>
          </p:cNvSpPr>
          <p:nvPr>
            <p:ph type="title"/>
          </p:nvPr>
        </p:nvSpPr>
        <p:spPr>
          <a:xfrm>
            <a:off x="428997" y="2230164"/>
            <a:ext cx="2865429" cy="664369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8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EXPLOITED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1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190;p36" descr="Obsah obrázku osoba, muž, příčesek, interiér&#10;&#10;Popis byl vytvořen automaticky">
            <a:extLst>
              <a:ext uri="{FF2B5EF4-FFF2-40B4-BE49-F238E27FC236}">
                <a16:creationId xmlns:a16="http://schemas.microsoft.com/office/drawing/2014/main" id="{676B2C1D-9227-48C2-9DE4-41C17525AEC5}"/>
              </a:ext>
            </a:extLst>
          </p:cNvPr>
          <p:cNvPicPr preferRelativeResize="0"/>
          <p:nvPr/>
        </p:nvPicPr>
        <p:blipFill rotWithShape="1">
          <a:blip r:embed="rId6"/>
          <a:srcRect t="4976" r="2" b="4227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84" name="Rectangle 83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5" name="Google Shape;195;p37"/>
          <p:cNvSpPr txBox="1">
            <a:spLocks noGrp="1"/>
          </p:cNvSpPr>
          <p:nvPr>
            <p:ph type="title"/>
          </p:nvPr>
        </p:nvSpPr>
        <p:spPr>
          <a:xfrm>
            <a:off x="480755" y="1951017"/>
            <a:ext cx="2768740" cy="124525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FATTY</a:t>
            </a:r>
            <a:r>
              <a:rPr lang="en-US" sz="4200" dirty="0">
                <a:latin typeface="+mj-lt"/>
                <a:ea typeface="+mj-ea"/>
                <a:cs typeface="+mj-cs"/>
              </a:rPr>
              <a:t> </a:t>
            </a: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PILLOW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82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89" name="Rectangle 88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201;p38" descr="Obsah obrázku exteriér, strom, tráva, osoba&#10;&#10;Popis byl vytvořen automaticky">
            <a:extLst>
              <a:ext uri="{FF2B5EF4-FFF2-40B4-BE49-F238E27FC236}">
                <a16:creationId xmlns:a16="http://schemas.microsoft.com/office/drawing/2014/main" id="{0C03E98A-D2E8-4BC2-8B8A-934D6E2B6D09}"/>
              </a:ext>
            </a:extLst>
          </p:cNvPr>
          <p:cNvPicPr preferRelativeResize="0"/>
          <p:nvPr/>
        </p:nvPicPr>
        <p:blipFill rotWithShape="1">
          <a:blip r:embed="rId6"/>
          <a:srcRect r="2" b="9203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95" name="Rectangle 94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6" name="Google Shape;206;p39"/>
          <p:cNvSpPr txBox="1">
            <a:spLocks noGrp="1"/>
          </p:cNvSpPr>
          <p:nvPr>
            <p:ph type="title"/>
          </p:nvPr>
        </p:nvSpPr>
        <p:spPr>
          <a:xfrm>
            <a:off x="713085" y="2218134"/>
            <a:ext cx="2297253" cy="707231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lvl="0" indent="0" algn="r" defTabSz="914400">
              <a:spcBef>
                <a:spcPct val="0"/>
              </a:spcBef>
              <a:spcAft>
                <a:spcPts val="0"/>
              </a:spcAft>
            </a:pPr>
            <a:r>
              <a:rPr lang="en-US" sz="4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NATYLA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Picture 93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5B5FB5AC-39B2-4094-B486-0FCD501D50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7150CFE4-97B0-48C6-ACD6-9399CBA119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00" name="Rectangle 99">
            <a:extLst>
              <a:ext uri="{FF2B5EF4-FFF2-40B4-BE49-F238E27FC236}">
                <a16:creationId xmlns:a16="http://schemas.microsoft.com/office/drawing/2014/main" id="{A3C6F7F0-46EA-4F8E-A112-1B517C2B5A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1691A3CC-CDA1-4C3B-9150-FCFB5373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Google Shape;212;p40" descr="Obsah obrázku osoba, zeď, muž, interiér&#10;&#10;Popis byl vytvořen automaticky">
            <a:extLst>
              <a:ext uri="{FF2B5EF4-FFF2-40B4-BE49-F238E27FC236}">
                <a16:creationId xmlns:a16="http://schemas.microsoft.com/office/drawing/2014/main" id="{AF7459CE-5B26-4C21-B6D3-2AD9DF1082AA}"/>
              </a:ext>
            </a:extLst>
          </p:cNvPr>
          <p:cNvPicPr preferRelativeResize="0"/>
          <p:nvPr/>
        </p:nvPicPr>
        <p:blipFill rotWithShape="1">
          <a:blip r:embed="rId6"/>
          <a:srcRect b="34398"/>
          <a:stretch/>
        </p:blipFill>
        <p:spPr>
          <a:xfrm>
            <a:off x="3483394" y="10"/>
            <a:ext cx="5664709" cy="514349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4" name="Picture 103">
            <a:extLst>
              <a:ext uri="{FF2B5EF4-FFF2-40B4-BE49-F238E27FC236}">
                <a16:creationId xmlns:a16="http://schemas.microsoft.com/office/drawing/2014/main" id="{25D611BD-13D6-4754-93F1-8ABAB81169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037"/>
          </a:xfrm>
          <a:prstGeom prst="rect">
            <a:avLst/>
          </a:prstGeom>
        </p:spPr>
      </p:pic>
      <p:sp>
        <p:nvSpPr>
          <p:cNvPr id="106" name="Rectangle 105">
            <a:extLst>
              <a:ext uri="{FF2B5EF4-FFF2-40B4-BE49-F238E27FC236}">
                <a16:creationId xmlns:a16="http://schemas.microsoft.com/office/drawing/2014/main" id="{D1564798-5942-49A9-89E9-7BF6D0239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7" name="Google Shape;217;p41"/>
          <p:cNvSpPr txBox="1">
            <a:spLocks noGrp="1"/>
          </p:cNvSpPr>
          <p:nvPr>
            <p:ph type="title"/>
          </p:nvPr>
        </p:nvSpPr>
        <p:spPr>
          <a:xfrm>
            <a:off x="480755" y="2237308"/>
            <a:ext cx="2704447" cy="650081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 fontScale="90000"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4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HouseBox</a:t>
            </a:r>
            <a:endParaRPr lang="en-US" sz="4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3E6C53-102E-4ACA-BCBB-3CC973B994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7B2B42C-0777-4D6E-9432-535281803A8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EAAB60-93E2-4DC6-99AC-939637BCE8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EF5ECB8-D49C-48FB-A93E-88EB2FFDFD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1B77A2-BD5C-432D-B52E-C12612C74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B2E911EF-80F5-4781-A4DF-44EFAF242F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0A2A734-17E4-44D5-9630-D54D6AF746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FFB5C33-24B2-4764-BDBD-4C10A21DB1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91606" y="0"/>
            <a:ext cx="2552394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EB601E2-EFED-4313-BEE4-9E27B94FC6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9"/>
            <a:ext cx="6832905" cy="184917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1425DB5A-CEE1-4EE1-8C4A-689E49D354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832905" cy="124524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062B6F7-AF1D-4A82-BAEB-3C317F600C0F}"/>
              </a:ext>
            </a:extLst>
          </p:cNvPr>
          <p:cNvSpPr txBox="1"/>
          <p:nvPr/>
        </p:nvSpPr>
        <p:spPr>
          <a:xfrm>
            <a:off x="630382" y="2050281"/>
            <a:ext cx="5743344" cy="10298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Jaké</a:t>
            </a:r>
            <a:r>
              <a:rPr lang="en-US" sz="48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je </a:t>
            </a:r>
            <a:r>
              <a:rPr lang="en-US" sz="48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skóre</a:t>
            </a:r>
            <a:r>
              <a:rPr lang="en-US" sz="48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9107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2B6FA0CC-EFC9-4788-B882-3A082B617805}"/>
              </a:ext>
            </a:extLst>
          </p:cNvPr>
          <p:cNvGraphicFramePr>
            <a:graphicFrameLocks noGrp="1"/>
          </p:cNvGraphicFramePr>
          <p:nvPr/>
        </p:nvGraphicFramePr>
        <p:xfrm>
          <a:off x="471714" y="696685"/>
          <a:ext cx="8251372" cy="3040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2843">
                  <a:extLst>
                    <a:ext uri="{9D8B030D-6E8A-4147-A177-3AD203B41FA5}">
                      <a16:colId xmlns:a16="http://schemas.microsoft.com/office/drawing/2014/main" val="3709706509"/>
                    </a:ext>
                  </a:extLst>
                </a:gridCol>
                <a:gridCol w="2062843">
                  <a:extLst>
                    <a:ext uri="{9D8B030D-6E8A-4147-A177-3AD203B41FA5}">
                      <a16:colId xmlns:a16="http://schemas.microsoft.com/office/drawing/2014/main" val="2255860454"/>
                    </a:ext>
                  </a:extLst>
                </a:gridCol>
                <a:gridCol w="2062843">
                  <a:extLst>
                    <a:ext uri="{9D8B030D-6E8A-4147-A177-3AD203B41FA5}">
                      <a16:colId xmlns:a16="http://schemas.microsoft.com/office/drawing/2014/main" val="3597561352"/>
                    </a:ext>
                  </a:extLst>
                </a:gridCol>
                <a:gridCol w="2062843">
                  <a:extLst>
                    <a:ext uri="{9D8B030D-6E8A-4147-A177-3AD203B41FA5}">
                      <a16:colId xmlns:a16="http://schemas.microsoft.com/office/drawing/2014/main" val="299906854"/>
                    </a:ext>
                  </a:extLst>
                </a:gridCol>
              </a:tblGrid>
              <a:tr h="506791">
                <a:tc>
                  <a:txBody>
                    <a:bodyPr/>
                    <a:lstStyle/>
                    <a:p>
                      <a:r>
                        <a:rPr lang="cs-CZ" dirty="0"/>
                        <a:t>Tým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823522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3190055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613881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657712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009167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407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557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>
            <a:spLocks noGrp="1"/>
          </p:cNvSpPr>
          <p:nvPr>
            <p:ph type="ctrTitle"/>
          </p:nvPr>
        </p:nvSpPr>
        <p:spPr>
          <a:xfrm>
            <a:off x="613982" y="1902801"/>
            <a:ext cx="5540895" cy="133789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dirty="0" err="1"/>
              <a:t>Odkrývačka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aplikací</a:t>
            </a:r>
            <a:endParaRPr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2C634905-0C6E-432F-B131-0033A8F9ECC6}"/>
              </a:ext>
            </a:extLst>
          </p:cNvPr>
          <p:cNvSpPr txBox="1"/>
          <p:nvPr/>
        </p:nvSpPr>
        <p:spPr>
          <a:xfrm>
            <a:off x="7382909" y="1971585"/>
            <a:ext cx="1082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7200" dirty="0">
                <a:latin typeface="+mj-lt"/>
                <a:ea typeface="+mj-ea"/>
                <a:cs typeface="+mj-cs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639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545" y="91366"/>
            <a:ext cx="5008801" cy="4833000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2380547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9" name="Obdélník 28"/>
          <p:cNvSpPr/>
          <p:nvPr/>
        </p:nvSpPr>
        <p:spPr>
          <a:xfrm>
            <a:off x="4052456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0" name="Obdélník 29"/>
          <p:cNvSpPr/>
          <p:nvPr/>
        </p:nvSpPr>
        <p:spPr>
          <a:xfrm>
            <a:off x="5724362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1" name="Obdélník 30"/>
          <p:cNvSpPr/>
          <p:nvPr/>
        </p:nvSpPr>
        <p:spPr>
          <a:xfrm>
            <a:off x="2373623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2" name="Obdélník 31"/>
          <p:cNvSpPr/>
          <p:nvPr/>
        </p:nvSpPr>
        <p:spPr>
          <a:xfrm>
            <a:off x="4045531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3" name="Obdélník 32"/>
          <p:cNvSpPr/>
          <p:nvPr/>
        </p:nvSpPr>
        <p:spPr>
          <a:xfrm>
            <a:off x="5717437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34" name="Obdélník 33"/>
          <p:cNvSpPr/>
          <p:nvPr/>
        </p:nvSpPr>
        <p:spPr>
          <a:xfrm>
            <a:off x="2380546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35" name="Obdélník 34"/>
          <p:cNvSpPr/>
          <p:nvPr/>
        </p:nvSpPr>
        <p:spPr>
          <a:xfrm>
            <a:off x="4052454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36" name="Obdélník 35"/>
          <p:cNvSpPr/>
          <p:nvPr/>
        </p:nvSpPr>
        <p:spPr>
          <a:xfrm>
            <a:off x="5724360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37" name="Obdélník 36"/>
          <p:cNvSpPr/>
          <p:nvPr/>
        </p:nvSpPr>
        <p:spPr>
          <a:xfrm>
            <a:off x="2380543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38" name="Obdélník 37"/>
          <p:cNvSpPr/>
          <p:nvPr/>
        </p:nvSpPr>
        <p:spPr>
          <a:xfrm>
            <a:off x="4052451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39" name="Obdélník 38"/>
          <p:cNvSpPr/>
          <p:nvPr/>
        </p:nvSpPr>
        <p:spPr>
          <a:xfrm>
            <a:off x="5724357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40" name="Obdélník 39"/>
          <p:cNvSpPr/>
          <p:nvPr/>
        </p:nvSpPr>
        <p:spPr>
          <a:xfrm>
            <a:off x="2373620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41" name="Obdélník 40"/>
          <p:cNvSpPr/>
          <p:nvPr/>
        </p:nvSpPr>
        <p:spPr>
          <a:xfrm>
            <a:off x="4045528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42" name="Obdélník 41"/>
          <p:cNvSpPr/>
          <p:nvPr/>
        </p:nvSpPr>
        <p:spPr>
          <a:xfrm>
            <a:off x="5717434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76877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0" grpId="0" uiExpand="1" build="allAtOnce" animBg="1"/>
      <p:bldP spid="29" grpId="0" uiExpand="1" build="allAtOnce" animBg="1"/>
      <p:bldP spid="30" grpId="0" uiExpand="1" build="allAtOnce" animBg="1"/>
      <p:bldP spid="31" grpId="0" uiExpand="1" build="allAtOnce" animBg="1"/>
      <p:bldP spid="32" grpId="0" uiExpand="1" build="allAtOnce" animBg="1"/>
      <p:bldP spid="33" grpId="0" uiExpand="1" build="allAtOnce" animBg="1"/>
      <p:bldP spid="34" grpId="0" uiExpand="1" build="allAtOnce" animBg="1"/>
      <p:bldP spid="35" grpId="0" uiExpand="1" build="allAtOnce" animBg="1"/>
      <p:bldP spid="36" grpId="0" uiExpand="1" build="allAtOnce" animBg="1"/>
      <p:bldP spid="37" grpId="0" uiExpand="1" build="allAtOnce" animBg="1"/>
      <p:bldP spid="38" grpId="0" uiExpand="1" build="allAtOnce" animBg="1"/>
      <p:bldP spid="39" grpId="0" uiExpand="1" build="allAtOnce" animBg="1"/>
      <p:bldP spid="40" grpId="0" uiExpand="1" build="allAtOnce" animBg="1"/>
      <p:bldP spid="41" grpId="0" uiExpand="1" build="allAtOnce" animBg="1"/>
      <p:bldP spid="42" grpId="0" uiExpand="1" build="allAtOnce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uvisejÃ­cÃ­ obrÃ¡z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113" y="103515"/>
            <a:ext cx="4997384" cy="499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ástupný symbol pro obsah 3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2396035" y="103515"/>
            <a:ext cx="4970462" cy="4970462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2373404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bdélník 5"/>
          <p:cNvSpPr/>
          <p:nvPr/>
        </p:nvSpPr>
        <p:spPr>
          <a:xfrm>
            <a:off x="4045312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bdélník 6"/>
          <p:cNvSpPr/>
          <p:nvPr/>
        </p:nvSpPr>
        <p:spPr>
          <a:xfrm>
            <a:off x="5717218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" name="Obdélník 7"/>
          <p:cNvSpPr/>
          <p:nvPr/>
        </p:nvSpPr>
        <p:spPr>
          <a:xfrm>
            <a:off x="2362193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" name="Obdélník 8"/>
          <p:cNvSpPr/>
          <p:nvPr/>
        </p:nvSpPr>
        <p:spPr>
          <a:xfrm>
            <a:off x="4034101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706007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2369116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4041016" y="208319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5712930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2369113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4041021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5712927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2373620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4045528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9" name="Obdélník 18"/>
          <p:cNvSpPr/>
          <p:nvPr/>
        </p:nvSpPr>
        <p:spPr>
          <a:xfrm>
            <a:off x="5717434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78500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6" grpId="0" uiExpand="1" build="allAtOnce" animBg="1"/>
      <p:bldP spid="7" grpId="0" uiExpand="1" build="allAtOnce" animBg="1"/>
      <p:bldP spid="8" grpId="0" uiExpand="1" build="allAtOnce" animBg="1"/>
      <p:bldP spid="9" grpId="0" uiExpand="1" build="allAtOnce" animBg="1"/>
      <p:bldP spid="10" grpId="0" uiExpand="1" build="allAtOnce" animBg="1"/>
      <p:bldP spid="11" grpId="0" uiExpand="1" build="allAtOnce" animBg="1"/>
      <p:bldP spid="12" grpId="0" uiExpand="1" build="allAtOnce" animBg="1"/>
      <p:bldP spid="13" grpId="0" uiExpand="1" build="allAtOnce" animBg="1"/>
      <p:bldP spid="14" grpId="0" uiExpand="1" build="allAtOnce" animBg="1"/>
      <p:bldP spid="15" grpId="0" uiExpand="1" build="allAtOnce" animBg="1"/>
      <p:bldP spid="16" grpId="0" uiExpand="1" build="allAtOnce" animBg="1"/>
      <p:bldP spid="17" grpId="0" uiExpand="1" build="allAtOnce" animBg="1"/>
      <p:bldP spid="18" grpId="0" uiExpand="1" build="allAtOnce" animBg="1"/>
      <p:bldP spid="19" grpId="0" uiExpand="1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Jaké jídlo je nejvíce focené na Instagramu?</a:t>
            </a:r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body" idx="1"/>
          </p:nvPr>
        </p:nvSpPr>
        <p:spPr>
          <a:xfrm>
            <a:off x="311700" y="1234050"/>
            <a:ext cx="45207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A)		sushi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B)		ovesná kaše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3000"/>
              </a:spcAft>
              <a:buClr>
                <a:schemeClr val="dk2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C)		pizza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D)		banán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ouvisejÃ­cÃ­ obrÃ¡z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334" y="97832"/>
            <a:ext cx="4988293" cy="4988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380547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bdélník 5"/>
          <p:cNvSpPr/>
          <p:nvPr/>
        </p:nvSpPr>
        <p:spPr>
          <a:xfrm>
            <a:off x="4052456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bdélník 6"/>
          <p:cNvSpPr/>
          <p:nvPr/>
        </p:nvSpPr>
        <p:spPr>
          <a:xfrm>
            <a:off x="5724362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" name="Obdélník 7"/>
          <p:cNvSpPr/>
          <p:nvPr/>
        </p:nvSpPr>
        <p:spPr>
          <a:xfrm>
            <a:off x="2373623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" name="Obdélník 8"/>
          <p:cNvSpPr/>
          <p:nvPr/>
        </p:nvSpPr>
        <p:spPr>
          <a:xfrm>
            <a:off x="4045531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717437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2380546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4045525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5724360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2380543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4052451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5724357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2373620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4045528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9" name="Obdélník 18"/>
          <p:cNvSpPr/>
          <p:nvPr/>
        </p:nvSpPr>
        <p:spPr>
          <a:xfrm>
            <a:off x="5717434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27889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6" grpId="0" uiExpand="1" build="allAtOnce" animBg="1"/>
      <p:bldP spid="7" grpId="0" uiExpand="1" build="allAtOnce" animBg="1"/>
      <p:bldP spid="8" grpId="0" uiExpand="1" build="allAtOnce" animBg="1"/>
      <p:bldP spid="9" grpId="0" uiExpand="1" build="allAtOnce" animBg="1"/>
      <p:bldP spid="10" grpId="0" uiExpand="1" build="allAtOnce" animBg="1"/>
      <p:bldP spid="11" grpId="0" uiExpand="1" build="allAtOnce" animBg="1"/>
      <p:bldP spid="12" grpId="0" uiExpand="1" build="allAtOnce" animBg="1"/>
      <p:bldP spid="13" grpId="0" uiExpand="1" build="allAtOnce" animBg="1"/>
      <p:bldP spid="14" grpId="0" uiExpand="1" build="allAtOnce" animBg="1"/>
      <p:bldP spid="15" grpId="0" uiExpand="1" build="allAtOnce" animBg="1"/>
      <p:bldP spid="16" grpId="0" uiExpand="1" build="allAtOnce" animBg="1"/>
      <p:bldP spid="17" grpId="0" uiExpand="1" build="allAtOnce" animBg="1"/>
      <p:bldP spid="18" grpId="0" uiExpand="1" build="allAtOnce" animBg="1"/>
      <p:bldP spid="19" grpId="0" uiExpand="1" build="allAtOnce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394847" y="91851"/>
            <a:ext cx="4994275" cy="4994275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2373404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bdélník 5"/>
          <p:cNvSpPr/>
          <p:nvPr/>
        </p:nvSpPr>
        <p:spPr>
          <a:xfrm>
            <a:off x="4045312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bdélník 6"/>
          <p:cNvSpPr/>
          <p:nvPr/>
        </p:nvSpPr>
        <p:spPr>
          <a:xfrm>
            <a:off x="5717218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" name="Obdélník 7"/>
          <p:cNvSpPr/>
          <p:nvPr/>
        </p:nvSpPr>
        <p:spPr>
          <a:xfrm>
            <a:off x="2373623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" name="Obdélník 8"/>
          <p:cNvSpPr/>
          <p:nvPr/>
        </p:nvSpPr>
        <p:spPr>
          <a:xfrm>
            <a:off x="4045531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717437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2373402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4045310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5717216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2373399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4045307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5717213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2373620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4045528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9" name="Obdélník 18"/>
          <p:cNvSpPr/>
          <p:nvPr/>
        </p:nvSpPr>
        <p:spPr>
          <a:xfrm>
            <a:off x="5717434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349040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6" grpId="0" uiExpand="1" build="allAtOnce" animBg="1"/>
      <p:bldP spid="7" grpId="0" uiExpand="1" build="allAtOnce" animBg="1"/>
      <p:bldP spid="8" grpId="0" uiExpand="1" build="allAtOnce" animBg="1"/>
      <p:bldP spid="9" grpId="0" uiExpand="1" build="allAtOnce" animBg="1"/>
      <p:bldP spid="10" grpId="0" uiExpand="1" build="allAtOnce" animBg="1"/>
      <p:bldP spid="11" grpId="0" uiExpand="1" build="allAtOnce" animBg="1"/>
      <p:bldP spid="12" grpId="0" uiExpand="1" build="allAtOnce" animBg="1"/>
      <p:bldP spid="13" grpId="0" uiExpand="1" build="allAtOnce" animBg="1"/>
      <p:bldP spid="14" grpId="0" uiExpand="1" build="allAtOnce" animBg="1"/>
      <p:bldP spid="15" grpId="0" uiExpand="1" build="allAtOnce" animBg="1"/>
      <p:bldP spid="16" grpId="0" uiExpand="1" build="allAtOnce" animBg="1"/>
      <p:bldP spid="17" grpId="0" uiExpand="1" build="allAtOnce" animBg="1"/>
      <p:bldP spid="18" grpId="0" uiExpand="1" build="allAtOnce" animBg="1"/>
      <p:bldP spid="19" grpId="0" uiExpand="1" build="allAtOnce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394847" y="91851"/>
            <a:ext cx="4994275" cy="4994275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2373404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bdélník 5"/>
          <p:cNvSpPr/>
          <p:nvPr/>
        </p:nvSpPr>
        <p:spPr>
          <a:xfrm>
            <a:off x="4045312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bdélník 6"/>
          <p:cNvSpPr/>
          <p:nvPr/>
        </p:nvSpPr>
        <p:spPr>
          <a:xfrm>
            <a:off x="5717218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" name="Obdélník 7"/>
          <p:cNvSpPr/>
          <p:nvPr/>
        </p:nvSpPr>
        <p:spPr>
          <a:xfrm>
            <a:off x="2373623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" name="Obdélník 8"/>
          <p:cNvSpPr/>
          <p:nvPr/>
        </p:nvSpPr>
        <p:spPr>
          <a:xfrm>
            <a:off x="4045531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717437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2373402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4045310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5717216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2373399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4045307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5717213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2373620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4045528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9" name="Obdélník 18"/>
          <p:cNvSpPr/>
          <p:nvPr/>
        </p:nvSpPr>
        <p:spPr>
          <a:xfrm>
            <a:off x="5717434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52781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6" grpId="0" uiExpand="1" build="allAtOnce" animBg="1"/>
      <p:bldP spid="7" grpId="0" uiExpand="1" build="allAtOnce" animBg="1"/>
      <p:bldP spid="8" grpId="0" uiExpand="1" build="allAtOnce" animBg="1"/>
      <p:bldP spid="9" grpId="0" uiExpand="1" build="allAtOnce" animBg="1"/>
      <p:bldP spid="10" grpId="0" uiExpand="1" build="allAtOnce" animBg="1"/>
      <p:bldP spid="11" grpId="0" uiExpand="1" build="allAtOnce" animBg="1"/>
      <p:bldP spid="12" grpId="0" uiExpand="1" build="allAtOnce" animBg="1"/>
      <p:bldP spid="13" grpId="0" uiExpand="1" build="allAtOnce" animBg="1"/>
      <p:bldP spid="14" grpId="0" uiExpand="1" build="allAtOnce" animBg="1"/>
      <p:bldP spid="15" grpId="0" uiExpand="1" build="allAtOnce" animBg="1"/>
      <p:bldP spid="16" grpId="0" uiExpand="1" build="allAtOnce" animBg="1"/>
      <p:bldP spid="17" grpId="0" uiExpand="1" build="allAtOnce" animBg="1"/>
      <p:bldP spid="18" grpId="0" uiExpand="1" build="allAtOnce" animBg="1"/>
      <p:bldP spid="19" grpId="0" uiExpand="1" build="allAtOnce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380375" y="91366"/>
            <a:ext cx="5002212" cy="4994275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2380547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bdélník 5"/>
          <p:cNvSpPr/>
          <p:nvPr/>
        </p:nvSpPr>
        <p:spPr>
          <a:xfrm>
            <a:off x="4052456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bdélník 6"/>
          <p:cNvSpPr/>
          <p:nvPr/>
        </p:nvSpPr>
        <p:spPr>
          <a:xfrm>
            <a:off x="5724362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" name="Obdélník 7"/>
          <p:cNvSpPr/>
          <p:nvPr/>
        </p:nvSpPr>
        <p:spPr>
          <a:xfrm>
            <a:off x="2373623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" name="Obdélník 8"/>
          <p:cNvSpPr/>
          <p:nvPr/>
        </p:nvSpPr>
        <p:spPr>
          <a:xfrm>
            <a:off x="4045531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717437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2380546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4052454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5724360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2380543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4052451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5724357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2373620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4045528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9" name="Obdélník 18"/>
          <p:cNvSpPr/>
          <p:nvPr/>
        </p:nvSpPr>
        <p:spPr>
          <a:xfrm>
            <a:off x="5717434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05795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6" grpId="0" uiExpand="1" build="allAtOnce" animBg="1"/>
      <p:bldP spid="7" grpId="0" uiExpand="1" build="allAtOnce" animBg="1"/>
      <p:bldP spid="8" grpId="0" uiExpand="1" build="allAtOnce" animBg="1"/>
      <p:bldP spid="9" grpId="0" uiExpand="1" build="allAtOnce" animBg="1"/>
      <p:bldP spid="10" grpId="0" uiExpand="1" build="allAtOnce" animBg="1"/>
      <p:bldP spid="11" grpId="0" uiExpand="1" build="allAtOnce" animBg="1"/>
      <p:bldP spid="12" grpId="0" uiExpand="1" build="allAtOnce" animBg="1"/>
      <p:bldP spid="13" grpId="0" uiExpand="1" build="allAtOnce" animBg="1"/>
      <p:bldP spid="14" grpId="0" uiExpand="1" build="allAtOnce" animBg="1"/>
      <p:bldP spid="15" grpId="0" uiExpand="1" build="allAtOnce" animBg="1"/>
      <p:bldP spid="16" grpId="0" uiExpand="1" build="allAtOnce" animBg="1"/>
      <p:bldP spid="17" grpId="0" uiExpand="1" build="allAtOnce" animBg="1"/>
      <p:bldP spid="18" grpId="0" uiExpand="1" build="allAtOnce" animBg="1"/>
      <p:bldP spid="19" grpId="0" uiExpand="1" build="allAtOnce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ázek 21">
            <a:extLst>
              <a:ext uri="{FF2B5EF4-FFF2-40B4-BE49-F238E27FC236}">
                <a16:creationId xmlns:a16="http://schemas.microsoft.com/office/drawing/2014/main" id="{D19CC28B-37A3-4F24-A3A8-1829B0CBA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036" y="91366"/>
            <a:ext cx="5048788" cy="4994275"/>
          </a:xfrm>
          <a:prstGeom prst="rect">
            <a:avLst/>
          </a:prstGeom>
        </p:spPr>
      </p:pic>
      <p:pic>
        <p:nvPicPr>
          <p:cNvPr id="4" name="Zástupný symbol pro obsah 3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2380543" y="91851"/>
            <a:ext cx="4994275" cy="4994275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2380547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bdélník 5"/>
          <p:cNvSpPr/>
          <p:nvPr/>
        </p:nvSpPr>
        <p:spPr>
          <a:xfrm>
            <a:off x="4052456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bdélník 6"/>
          <p:cNvSpPr/>
          <p:nvPr/>
        </p:nvSpPr>
        <p:spPr>
          <a:xfrm>
            <a:off x="5724362" y="91366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8" name="Obdélník 7"/>
          <p:cNvSpPr/>
          <p:nvPr/>
        </p:nvSpPr>
        <p:spPr>
          <a:xfrm>
            <a:off x="2385053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" name="Obdélník 8"/>
          <p:cNvSpPr/>
          <p:nvPr/>
        </p:nvSpPr>
        <p:spPr>
          <a:xfrm>
            <a:off x="4056961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Obdélník 9"/>
          <p:cNvSpPr/>
          <p:nvPr/>
        </p:nvSpPr>
        <p:spPr>
          <a:xfrm>
            <a:off x="5728867" y="1090318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2380546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4052454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5724360" y="2089270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14" name="Obdélník 13"/>
          <p:cNvSpPr/>
          <p:nvPr/>
        </p:nvSpPr>
        <p:spPr>
          <a:xfrm>
            <a:off x="2380543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5" name="Obdélník 14"/>
          <p:cNvSpPr/>
          <p:nvPr/>
        </p:nvSpPr>
        <p:spPr>
          <a:xfrm>
            <a:off x="4052451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11</a:t>
            </a:r>
          </a:p>
        </p:txBody>
      </p:sp>
      <p:sp>
        <p:nvSpPr>
          <p:cNvPr id="16" name="Obdélník 15"/>
          <p:cNvSpPr/>
          <p:nvPr/>
        </p:nvSpPr>
        <p:spPr>
          <a:xfrm>
            <a:off x="5724357" y="3088222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12</a:t>
            </a:r>
          </a:p>
        </p:txBody>
      </p:sp>
      <p:sp>
        <p:nvSpPr>
          <p:cNvPr id="17" name="Obdélník 16"/>
          <p:cNvSpPr/>
          <p:nvPr/>
        </p:nvSpPr>
        <p:spPr>
          <a:xfrm>
            <a:off x="2385050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13</a:t>
            </a:r>
          </a:p>
        </p:txBody>
      </p:sp>
      <p:sp>
        <p:nvSpPr>
          <p:cNvPr id="18" name="Obdélník 17"/>
          <p:cNvSpPr/>
          <p:nvPr/>
        </p:nvSpPr>
        <p:spPr>
          <a:xfrm>
            <a:off x="4056958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9" name="Obdélník 18"/>
          <p:cNvSpPr/>
          <p:nvPr/>
        </p:nvSpPr>
        <p:spPr>
          <a:xfrm>
            <a:off x="5728864" y="4087174"/>
            <a:ext cx="1671909" cy="99895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6327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5" grpId="0" uiExpand="1" build="allAtOnce" animBg="1"/>
      <p:bldP spid="6" grpId="0" uiExpand="1" build="allAtOnce" animBg="1"/>
      <p:bldP spid="7" grpId="0" uiExpand="1" build="allAtOnce" animBg="1"/>
      <p:bldP spid="8" grpId="0" uiExpand="1" build="allAtOnce" animBg="1"/>
      <p:bldP spid="9" grpId="0" uiExpand="1" build="allAtOnce" animBg="1"/>
      <p:bldP spid="10" grpId="0" uiExpand="1" build="allAtOnce" animBg="1"/>
      <p:bldP spid="11" grpId="0" uiExpand="1" build="allAtOnce" animBg="1"/>
      <p:bldP spid="12" grpId="0" uiExpand="1" build="allAtOnce" animBg="1"/>
      <p:bldP spid="13" grpId="0" uiExpand="1" build="allAtOnce" animBg="1"/>
      <p:bldP spid="14" grpId="0" uiExpand="1" build="allAtOnce" animBg="1"/>
      <p:bldP spid="15" grpId="0" uiExpand="1" build="allAtOnce" animBg="1"/>
      <p:bldP spid="16" grpId="0" uiExpand="1" build="allAtOnce" animBg="1"/>
      <p:bldP spid="17" grpId="0" uiExpand="1" build="allAtOnce" animBg="1"/>
      <p:bldP spid="18" grpId="0" uiExpand="1" build="allAtOnce" animBg="1"/>
      <p:bldP spid="19" grpId="0" uiExpand="1" build="allAtOnce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3E6C53-102E-4ACA-BCBB-3CC973B994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7B2B42C-0777-4D6E-9432-535281803A8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8"/>
            <a:ext cx="6726063" cy="20695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EAAB60-93E2-4DC6-99AC-939637BCE8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787" y="3182883"/>
            <a:ext cx="2307831" cy="207705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EF5ECB8-D49C-48FB-A93E-88EB2FFDFD4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1942558"/>
            <a:ext cx="6726063" cy="1245249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1B77A2-BD5C-432D-B52E-C12612C74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33786" y="1942558"/>
            <a:ext cx="2307832" cy="1245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B2E911EF-80F5-4781-A4DF-44EFAF242F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B0A2A734-17E4-44D5-9630-D54D6AF7466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EFFB5C33-24B2-4764-BDBD-4C10A21DB1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91606" y="0"/>
            <a:ext cx="2552394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FEB601E2-EFED-4313-BEE4-9E27B94FC67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82139"/>
            <a:ext cx="6832905" cy="184917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1425DB5A-CEE1-4EE1-8C4A-689E49D354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942558"/>
            <a:ext cx="6832905" cy="124524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062B6F7-AF1D-4A82-BAEB-3C317F600C0F}"/>
              </a:ext>
            </a:extLst>
          </p:cNvPr>
          <p:cNvSpPr txBox="1"/>
          <p:nvPr/>
        </p:nvSpPr>
        <p:spPr>
          <a:xfrm>
            <a:off x="630382" y="2050281"/>
            <a:ext cx="5743344" cy="102980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Jaké</a:t>
            </a:r>
            <a:r>
              <a:rPr lang="en-US" sz="48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je </a:t>
            </a:r>
            <a:r>
              <a:rPr lang="en-US" sz="48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skóre</a:t>
            </a:r>
            <a:r>
              <a:rPr lang="en-US" sz="48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7208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ulka 2">
            <a:extLst>
              <a:ext uri="{FF2B5EF4-FFF2-40B4-BE49-F238E27FC236}">
                <a16:creationId xmlns:a16="http://schemas.microsoft.com/office/drawing/2014/main" id="{2B6FA0CC-EFC9-4788-B882-3A082B617805}"/>
              </a:ext>
            </a:extLst>
          </p:cNvPr>
          <p:cNvGraphicFramePr>
            <a:graphicFrameLocks noGrp="1"/>
          </p:cNvGraphicFramePr>
          <p:nvPr/>
        </p:nvGraphicFramePr>
        <p:xfrm>
          <a:off x="471714" y="696685"/>
          <a:ext cx="8251372" cy="30407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2843">
                  <a:extLst>
                    <a:ext uri="{9D8B030D-6E8A-4147-A177-3AD203B41FA5}">
                      <a16:colId xmlns:a16="http://schemas.microsoft.com/office/drawing/2014/main" val="3709706509"/>
                    </a:ext>
                  </a:extLst>
                </a:gridCol>
                <a:gridCol w="2062843">
                  <a:extLst>
                    <a:ext uri="{9D8B030D-6E8A-4147-A177-3AD203B41FA5}">
                      <a16:colId xmlns:a16="http://schemas.microsoft.com/office/drawing/2014/main" val="2255860454"/>
                    </a:ext>
                  </a:extLst>
                </a:gridCol>
                <a:gridCol w="2062843">
                  <a:extLst>
                    <a:ext uri="{9D8B030D-6E8A-4147-A177-3AD203B41FA5}">
                      <a16:colId xmlns:a16="http://schemas.microsoft.com/office/drawing/2014/main" val="3597561352"/>
                    </a:ext>
                  </a:extLst>
                </a:gridCol>
                <a:gridCol w="2062843">
                  <a:extLst>
                    <a:ext uri="{9D8B030D-6E8A-4147-A177-3AD203B41FA5}">
                      <a16:colId xmlns:a16="http://schemas.microsoft.com/office/drawing/2014/main" val="299906854"/>
                    </a:ext>
                  </a:extLst>
                </a:gridCol>
              </a:tblGrid>
              <a:tr h="506791">
                <a:tc>
                  <a:txBody>
                    <a:bodyPr/>
                    <a:lstStyle/>
                    <a:p>
                      <a:r>
                        <a:rPr lang="cs-CZ" dirty="0"/>
                        <a:t>Tým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7823522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3190055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8613881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657712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dirty="0"/>
                        <a:t>Tým č.1</a:t>
                      </a:r>
                    </a:p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009167"/>
                  </a:ext>
                </a:extLst>
              </a:tr>
              <a:tr h="506791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407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092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V současnosti je nejsledovanějším videem:</a:t>
            </a:r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body" idx="1"/>
          </p:nvPr>
        </p:nvSpPr>
        <p:spPr>
          <a:xfrm>
            <a:off x="51300" y="1234050"/>
            <a:ext cx="45207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A)	PSY - Gangnam Style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B)	Ed Sheeran - Shape of You	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45720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endParaRPr sz="1400" b="1">
              <a:highlight>
                <a:srgbClr val="00FF00"/>
              </a:highlight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30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87" name="Google Shape;87;p17"/>
          <p:cNvSpPr txBox="1">
            <a:spLocks noGrp="1"/>
          </p:cNvSpPr>
          <p:nvPr>
            <p:ph type="body" idx="2"/>
          </p:nvPr>
        </p:nvSpPr>
        <p:spPr>
          <a:xfrm>
            <a:off x="4909175" y="1462650"/>
            <a:ext cx="3999900" cy="333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C)	Despacito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D)	Máša a medvěd: 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45720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Recept na katastrofu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"/>
              <a:t>Který den se dostal internet do ČR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A)		13.2.1992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B)		24.12.1991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94" name="Google Shape;94;p18"/>
          <p:cNvSpPr txBox="1">
            <a:spLocks noGrp="1"/>
          </p:cNvSpPr>
          <p:nvPr>
            <p:ph type="body" idx="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C)		1.1.1993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D)		23.3.1993</a:t>
            </a:r>
            <a:endParaRPr sz="2400" b="1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C3E6C53-102E-4ACA-BCBB-3CC973B994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655D52-F2FA-4137-8A31-499A4FE629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7680"/>
            <a:ext cx="7828359" cy="2408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519FA1D-01C2-425F-B9AA-D69B4DD0A1E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369" y="1478425"/>
            <a:ext cx="1202248" cy="108203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C0D803F-BF83-4194-8691-90B027BDF5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457200"/>
            <a:ext cx="7828359" cy="102614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16132F-CC4B-4C96-9C75-95DC7CD4896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39370" y="457200"/>
            <a:ext cx="1202248" cy="10261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4B0FA309-807F-4C17-98EF-A3BA7388E21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618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642A87B-CAE9-4F8F-B293-28388E45D9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C8FA1749-B91A-40E7-AD01-0B9C9C6AF74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3395" y="0"/>
            <a:ext cx="5664708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3B7A934F-FFF7-4353-83D3-4EF66E93EE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54533"/>
            <a:ext cx="3723894" cy="108501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700676C8-6DE8-47DD-9A23-D42063A12E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79073"/>
            <a:ext cx="3723424" cy="2385354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Nadpis 3">
            <a:extLst>
              <a:ext uri="{FF2B5EF4-FFF2-40B4-BE49-F238E27FC236}">
                <a16:creationId xmlns:a16="http://schemas.microsoft.com/office/drawing/2014/main" id="{9C399011-D0B5-4250-A85F-26CC72C6D5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240" y="1547446"/>
            <a:ext cx="2804460" cy="199578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000" dirty="0" err="1">
                <a:solidFill>
                  <a:srgbClr val="FFFFFF"/>
                </a:solidFill>
              </a:rPr>
              <a:t>Správné</a:t>
            </a:r>
            <a:r>
              <a:rPr lang="en-US" sz="4000" dirty="0">
                <a:solidFill>
                  <a:srgbClr val="FFFFFF"/>
                </a:solidFill>
              </a:rPr>
              <a:t> </a:t>
            </a:r>
            <a:r>
              <a:rPr lang="en-US" sz="4000" dirty="0" err="1">
                <a:solidFill>
                  <a:srgbClr val="FFFFFF"/>
                </a:solidFill>
              </a:rPr>
              <a:t>výsledky</a:t>
            </a:r>
            <a:r>
              <a:rPr lang="en-US" sz="4000" dirty="0">
                <a:solidFill>
                  <a:srgbClr val="FFFFFF"/>
                </a:solidFill>
              </a:rPr>
              <a:t/>
            </a:r>
            <a:br>
              <a:rPr lang="en-US" sz="4000" dirty="0">
                <a:solidFill>
                  <a:srgbClr val="FFFFFF"/>
                </a:solidFill>
              </a:rPr>
            </a:br>
            <a:endParaRPr lang="en-US" sz="4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300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cs" sz="2400" b="1">
                <a:latin typeface="Georgia"/>
                <a:ea typeface="Georgia"/>
                <a:cs typeface="Georgia"/>
                <a:sym typeface="Georgia"/>
              </a:rPr>
              <a:t>Na FB je měsíčně umístěno 5 miliard komentářů.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ín">
  <a:themeElements>
    <a:clrScheme name="Berlí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í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í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316</Words>
  <Application>Microsoft Office PowerPoint</Application>
  <PresentationFormat>Předvádění na obrazovce (16:9)</PresentationFormat>
  <Paragraphs>206</Paragraphs>
  <Slides>56</Slides>
  <Notes>45</Notes>
  <HiddenSlides>0</HiddenSlides>
  <MMClips>14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56</vt:i4>
      </vt:variant>
    </vt:vector>
  </HeadingPairs>
  <TitlesOfParts>
    <vt:vector size="62" baseType="lpstr">
      <vt:lpstr>Arial</vt:lpstr>
      <vt:lpstr>Playfair Display</vt:lpstr>
      <vt:lpstr>Montserrat</vt:lpstr>
      <vt:lpstr>Trebuchet MS</vt:lpstr>
      <vt:lpstr>Georgia</vt:lpstr>
      <vt:lpstr>Berlín</vt:lpstr>
      <vt:lpstr>Internet Challenge</vt:lpstr>
      <vt:lpstr>Tipovací část</vt:lpstr>
      <vt:lpstr>Kolik je na FB měsíčně umístěno komentářů?</vt:lpstr>
      <vt:lpstr>Kdy bylo nahráno první video na youtube?</vt:lpstr>
      <vt:lpstr>Jaké jídlo je nejvíce focené na Instagramu?</vt:lpstr>
      <vt:lpstr>V současnosti je nejsledovanějším videem:</vt:lpstr>
      <vt:lpstr>Který den se dostal internet do ČR </vt:lpstr>
      <vt:lpstr>Správné výsledky </vt:lpstr>
      <vt:lpstr>Na FB je měsíčně umístěno 5 miliard komentářů.</vt:lpstr>
      <vt:lpstr>První video na YouTube bylo nahráno 23. dubna 2005. Jmenuje se Me at the zoo.</vt:lpstr>
      <vt:lpstr>Nejvíce foceným jídlem na Instagramu je Pizza.</vt:lpstr>
      <vt:lpstr>V současnosti nejsledovanější video je Despacito (6,129 miliardy).</vt:lpstr>
      <vt:lpstr>Internet byl v ČR spuštěn 13.2.1992</vt:lpstr>
      <vt:lpstr>Prezentace aplikace PowerPoint</vt:lpstr>
      <vt:lpstr>Prezentace aplikace PowerPoint</vt:lpstr>
      <vt:lpstr>Poznej hlasy  youtuberů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STEJK</vt:lpstr>
      <vt:lpstr>TARY</vt:lpstr>
      <vt:lpstr>Markéta FRANK</vt:lpstr>
      <vt:lpstr>KOVY</vt:lpstr>
      <vt:lpstr>SHOPAHOLIC NICOL</vt:lpstr>
      <vt:lpstr>ANNA ŠULC</vt:lpstr>
      <vt:lpstr>VERONIKA SPURNÁ</vt:lpstr>
      <vt:lpstr>DENNY SUGAR</vt:lpstr>
      <vt:lpstr>SVĚT PODLE KATKY</vt:lpstr>
      <vt:lpstr>GoGoTV</vt:lpstr>
      <vt:lpstr>EXPLOITED</vt:lpstr>
      <vt:lpstr>FATTY PILLOW</vt:lpstr>
      <vt:lpstr>NATYLA</vt:lpstr>
      <vt:lpstr>HouseBox</vt:lpstr>
      <vt:lpstr>Prezentace aplikace PowerPoint</vt:lpstr>
      <vt:lpstr>Prezentace aplikace PowerPoint</vt:lpstr>
      <vt:lpstr>Odkrývačka aplikací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Internet Challenge</dc:title>
  <dc:creator>Šimon Král</dc:creator>
  <cp:lastModifiedBy>Franta</cp:lastModifiedBy>
  <cp:revision>4</cp:revision>
  <dcterms:created xsi:type="dcterms:W3CDTF">2019-06-04T17:39:54Z</dcterms:created>
  <dcterms:modified xsi:type="dcterms:W3CDTF">2019-06-05T19:59:14Z</dcterms:modified>
</cp:coreProperties>
</file>